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90" r:id="rId2"/>
    <p:sldId id="270" r:id="rId3"/>
    <p:sldId id="273" r:id="rId4"/>
    <p:sldId id="291" r:id="rId5"/>
    <p:sldId id="271" r:id="rId6"/>
    <p:sldId id="276" r:id="rId7"/>
    <p:sldId id="292" r:id="rId8"/>
    <p:sldId id="277" r:id="rId9"/>
    <p:sldId id="286" r:id="rId10"/>
    <p:sldId id="278" r:id="rId11"/>
    <p:sldId id="280" r:id="rId12"/>
    <p:sldId id="296" r:id="rId13"/>
    <p:sldId id="287" r:id="rId14"/>
    <p:sldId id="281" r:id="rId15"/>
    <p:sldId id="282" r:id="rId16"/>
    <p:sldId id="284" r:id="rId17"/>
    <p:sldId id="293" r:id="rId18"/>
    <p:sldId id="294" r:id="rId19"/>
    <p:sldId id="295"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C67300DC-116D-45A5-A2D5-7B43B2D50E33}" type="slidenum">
              <a:rPr/>
              <a:pPr>
                <a:def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1DB5FA5C-7187-4245-A735-5C4F44C1BE0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894902CF-C2A8-4CF2-ADA5-8274265C25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DD952185-28C0-48C7-AF5F-B553E4B308C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293DC174-E3C8-4A9F-977F-2918F02E1C8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517D8CC3-D1F7-4F1E-9F32-B0F691E275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325AAF2C-5CE4-49C0-BE25-EA2D4E3DDB6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973A1A51-87B9-43A9-99F8-7AB29718467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5EB6DBAB-FE07-4CA1-A247-F2975330714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B3C5A655-B5CD-443D-98D2-A00A4AEAA8E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A336D59A-29B2-41C5-A6C1-4F8E20CA077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defRPr>
            </a:lvl1pPr>
            <a:extLst/>
          </a:lstStyle>
          <a:p>
            <a:pPr>
              <a:defRPr/>
            </a:pPr>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B5160F36-371E-4944-8D06-57C7081ED1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9" r:id="rId1"/>
    <p:sldLayoutId id="2147483722" r:id="rId2"/>
    <p:sldLayoutId id="2147483730" r:id="rId3"/>
    <p:sldLayoutId id="2147483723" r:id="rId4"/>
    <p:sldLayoutId id="2147483724" r:id="rId5"/>
    <p:sldLayoutId id="2147483725" r:id="rId6"/>
    <p:sldLayoutId id="2147483726" r:id="rId7"/>
    <p:sldLayoutId id="2147483727" r:id="rId8"/>
    <p:sldLayoutId id="2147483731" r:id="rId9"/>
    <p:sldLayoutId id="2147483728" r:id="rId10"/>
    <p:sldLayoutId id="2147483732"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7784" y="836712"/>
            <a:ext cx="6516216" cy="1843782"/>
          </a:xfrm>
          <a:solidFill>
            <a:schemeClr val="tx2">
              <a:lumMod val="40000"/>
              <a:lumOff val="60000"/>
            </a:schemeClr>
          </a:solidFill>
        </p:spPr>
        <p:txBody>
          <a:bodyPr/>
          <a:lstStyle/>
          <a:p>
            <a:pPr eaLnBrk="1" fontAlgn="auto" hangingPunct="1">
              <a:spcAft>
                <a:spcPts val="0"/>
              </a:spcAft>
              <a:defRPr/>
            </a:pPr>
            <a:r>
              <a:rPr lang="en-US" sz="6000" dirty="0" smtClean="0">
                <a:solidFill>
                  <a:schemeClr val="tx1"/>
                </a:solidFill>
                <a:latin typeface="Jokerman" pitchFamily="82" charset="0"/>
              </a:rPr>
              <a:t>SUSTAINABLE TOURISM</a:t>
            </a:r>
            <a:endParaRPr lang="de-DE" sz="6000" dirty="0">
              <a:solidFill>
                <a:schemeClr val="tx1"/>
              </a:solidFill>
              <a:latin typeface="Jokerman" pitchFamily="82" charset="0"/>
            </a:endParaRPr>
          </a:p>
        </p:txBody>
      </p:sp>
      <p:sp>
        <p:nvSpPr>
          <p:cNvPr id="6147" name="Subtitle 2"/>
          <p:cNvSpPr>
            <a:spLocks noGrp="1"/>
          </p:cNvSpPr>
          <p:nvPr>
            <p:ph type="subTitle" idx="1"/>
          </p:nvPr>
        </p:nvSpPr>
        <p:spPr>
          <a:xfrm>
            <a:off x="1331913" y="4652963"/>
            <a:ext cx="6800850" cy="1562100"/>
          </a:xfrm>
        </p:spPr>
        <p:txBody>
          <a:bodyPr/>
          <a:lstStyle/>
          <a:p>
            <a:pPr eaLnBrk="1" hangingPunct="1"/>
            <a:r>
              <a:rPr lang="en-US" smtClean="0"/>
              <a:t>PERTEMUAN – 3</a:t>
            </a:r>
          </a:p>
          <a:p>
            <a:pPr eaLnBrk="1" hangingPunct="1"/>
            <a:r>
              <a:rPr lang="en-US" smtClean="0"/>
              <a:t>M.K. EKONOMI WISATA (ESL 332)</a:t>
            </a:r>
            <a:endParaRPr lang="de-DE"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320040"/>
            <a:ext cx="7239000" cy="1143000"/>
          </a:xfrm>
        </p:spPr>
        <p:txBody>
          <a:bodyPr>
            <a:normAutofit fontScale="90000"/>
          </a:bodyPr>
          <a:lstStyle/>
          <a:p>
            <a:pPr eaLnBrk="1" fontAlgn="auto" hangingPunct="1">
              <a:spcAft>
                <a:spcPts val="0"/>
              </a:spcAft>
              <a:defRPr/>
            </a:pPr>
            <a:r>
              <a:rPr lang="en-US" sz="4000" smtClean="0"/>
              <a:t>Tujuan Utama Sustainable Tourism</a:t>
            </a:r>
          </a:p>
        </p:txBody>
      </p:sp>
      <p:sp>
        <p:nvSpPr>
          <p:cNvPr id="15363" name="Rectangle 3"/>
          <p:cNvSpPr>
            <a:spLocks noGrp="1" noChangeArrowheads="1"/>
          </p:cNvSpPr>
          <p:nvPr>
            <p:ph idx="1"/>
          </p:nvPr>
        </p:nvSpPr>
        <p:spPr>
          <a:xfrm>
            <a:off x="457200" y="2276475"/>
            <a:ext cx="7239000" cy="4179888"/>
          </a:xfrm>
        </p:spPr>
        <p:txBody>
          <a:bodyPr/>
          <a:lstStyle/>
          <a:p>
            <a:pPr eaLnBrk="1" hangingPunct="1">
              <a:lnSpc>
                <a:spcPct val="90000"/>
              </a:lnSpc>
              <a:buFont typeface="Wingdings" pitchFamily="2" charset="2"/>
              <a:buNone/>
            </a:pPr>
            <a:r>
              <a:rPr lang="en-US" smtClean="0"/>
              <a:t>1.Kepedulian &amp; pengertian – kontribusi wisata terhadap lingkungan dan ekonomi</a:t>
            </a:r>
          </a:p>
          <a:p>
            <a:pPr eaLnBrk="1" hangingPunct="1">
              <a:lnSpc>
                <a:spcPct val="90000"/>
              </a:lnSpc>
              <a:buFont typeface="Wingdings" pitchFamily="2" charset="2"/>
              <a:buNone/>
            </a:pPr>
            <a:r>
              <a:rPr lang="en-US" smtClean="0"/>
              <a:t>2.Pemerataan kesejahteraan &amp; pembangunan</a:t>
            </a:r>
          </a:p>
          <a:p>
            <a:pPr eaLnBrk="1" hangingPunct="1">
              <a:lnSpc>
                <a:spcPct val="90000"/>
              </a:lnSpc>
              <a:buFont typeface="Wingdings" pitchFamily="2" charset="2"/>
              <a:buNone/>
            </a:pPr>
            <a:r>
              <a:rPr lang="en-US" smtClean="0"/>
              <a:t>3.Peningkatan – taraf hidup – masyarakat sekitar wisata</a:t>
            </a:r>
          </a:p>
          <a:p>
            <a:pPr eaLnBrk="1" hangingPunct="1">
              <a:lnSpc>
                <a:spcPct val="90000"/>
              </a:lnSpc>
              <a:buFont typeface="Wingdings" pitchFamily="2" charset="2"/>
              <a:buNone/>
            </a:pPr>
            <a:r>
              <a:rPr lang="en-US" smtClean="0"/>
              <a:t>4.Kualitas - pengalaman &amp; kepuasan wisatawan</a:t>
            </a:r>
          </a:p>
          <a:p>
            <a:pPr eaLnBrk="1" hangingPunct="1">
              <a:lnSpc>
                <a:spcPct val="90000"/>
              </a:lnSpc>
              <a:buFont typeface="Wingdings" pitchFamily="2" charset="2"/>
              <a:buNone/>
            </a:pPr>
            <a:r>
              <a:rPr lang="en-US" smtClean="0"/>
              <a:t>5.Kualitas lingkungan – tempat wisata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320040"/>
            <a:ext cx="7239000" cy="804704"/>
          </a:xfrm>
        </p:spPr>
        <p:txBody>
          <a:bodyPr/>
          <a:lstStyle/>
          <a:p>
            <a:pPr eaLnBrk="1" fontAlgn="auto" hangingPunct="1">
              <a:spcAft>
                <a:spcPts val="0"/>
              </a:spcAft>
              <a:defRPr/>
            </a:pPr>
            <a:r>
              <a:rPr lang="en-US" dirty="0" err="1" smtClean="0"/>
              <a:t>Konsep</a:t>
            </a:r>
            <a:r>
              <a:rPr lang="en-US" dirty="0" smtClean="0"/>
              <a:t> Sustainable Tourism</a:t>
            </a:r>
          </a:p>
        </p:txBody>
      </p:sp>
      <p:sp>
        <p:nvSpPr>
          <p:cNvPr id="16387" name="Rectangle 3"/>
          <p:cNvSpPr>
            <a:spLocks noGrp="1" noChangeArrowheads="1"/>
          </p:cNvSpPr>
          <p:nvPr>
            <p:ph idx="1"/>
          </p:nvPr>
        </p:nvSpPr>
        <p:spPr/>
        <p:txBody>
          <a:bodyPr/>
          <a:lstStyle/>
          <a:p>
            <a:pPr eaLnBrk="1" hangingPunct="1">
              <a:buFontTx/>
              <a:buChar char="-"/>
            </a:pPr>
            <a:r>
              <a:rPr lang="en-US" dirty="0" err="1" smtClean="0"/>
              <a:t>Keberlanjutan</a:t>
            </a:r>
            <a:r>
              <a:rPr lang="en-US" dirty="0" smtClean="0"/>
              <a:t> </a:t>
            </a:r>
            <a:r>
              <a:rPr lang="en-US" dirty="0" err="1" smtClean="0"/>
              <a:t>pendapatan</a:t>
            </a:r>
            <a:r>
              <a:rPr lang="en-US" dirty="0" smtClean="0"/>
              <a:t>: </a:t>
            </a:r>
            <a:r>
              <a:rPr lang="en-US" dirty="0" err="1" smtClean="0"/>
              <a:t>kini</a:t>
            </a:r>
            <a:r>
              <a:rPr lang="en-US" dirty="0" smtClean="0"/>
              <a:t> </a:t>
            </a:r>
            <a:r>
              <a:rPr lang="en-US" dirty="0" err="1" smtClean="0"/>
              <a:t>dan</a:t>
            </a:r>
            <a:r>
              <a:rPr lang="en-US" dirty="0" smtClean="0"/>
              <a:t> </a:t>
            </a:r>
            <a:r>
              <a:rPr lang="en-US" dirty="0" err="1" smtClean="0"/>
              <a:t>nanti</a:t>
            </a:r>
            <a:r>
              <a:rPr lang="en-US" dirty="0" smtClean="0"/>
              <a:t> – minimal </a:t>
            </a:r>
            <a:r>
              <a:rPr lang="en-US" dirty="0" err="1" smtClean="0"/>
              <a:t>kualitas</a:t>
            </a:r>
            <a:r>
              <a:rPr lang="en-US" dirty="0" smtClean="0"/>
              <a:t> </a:t>
            </a:r>
            <a:r>
              <a:rPr lang="en-US" dirty="0" err="1" smtClean="0"/>
              <a:t>sama</a:t>
            </a:r>
            <a:endParaRPr lang="id-ID" dirty="0" smtClean="0"/>
          </a:p>
          <a:p>
            <a:pPr eaLnBrk="1" hangingPunct="1">
              <a:buFontTx/>
              <a:buChar char="-"/>
            </a:pPr>
            <a:endParaRPr lang="en-US" sz="1000" dirty="0" smtClean="0"/>
          </a:p>
          <a:p>
            <a:pPr eaLnBrk="1" hangingPunct="1">
              <a:buFontTx/>
              <a:buChar char="-"/>
            </a:pPr>
            <a:r>
              <a:rPr lang="en-US" dirty="0" err="1" smtClean="0"/>
              <a:t>Kesejahteraan</a:t>
            </a:r>
            <a:r>
              <a:rPr lang="en-US" dirty="0" smtClean="0"/>
              <a:t> </a:t>
            </a:r>
            <a:r>
              <a:rPr lang="en-US" dirty="0" err="1" smtClean="0"/>
              <a:t>generasi</a:t>
            </a:r>
            <a:r>
              <a:rPr lang="en-US" dirty="0" smtClean="0"/>
              <a:t> </a:t>
            </a:r>
            <a:r>
              <a:rPr lang="en-US" dirty="0" err="1" smtClean="0"/>
              <a:t>mendatang</a:t>
            </a:r>
            <a:r>
              <a:rPr lang="en-US" dirty="0" smtClean="0"/>
              <a:t> – </a:t>
            </a:r>
            <a:r>
              <a:rPr lang="en-US" dirty="0" err="1" smtClean="0"/>
              <a:t>tergantung</a:t>
            </a:r>
            <a:r>
              <a:rPr lang="en-US" dirty="0" smtClean="0"/>
              <a:t> capital assets</a:t>
            </a:r>
            <a:endParaRPr lang="id-ID" dirty="0" smtClean="0"/>
          </a:p>
          <a:p>
            <a:pPr eaLnBrk="1" hangingPunct="1">
              <a:buFontTx/>
              <a:buChar char="-"/>
            </a:pPr>
            <a:endParaRPr lang="en-US" sz="900" dirty="0" smtClean="0"/>
          </a:p>
          <a:p>
            <a:pPr eaLnBrk="1" hangingPunct="1">
              <a:buFontTx/>
              <a:buChar char="-"/>
            </a:pPr>
            <a:r>
              <a:rPr lang="en-US" dirty="0" smtClean="0"/>
              <a:t>Stock of capital assets </a:t>
            </a:r>
            <a:r>
              <a:rPr lang="id-ID" dirty="0" smtClean="0">
                <a:sym typeface="Wingdings" pitchFamily="2" charset="2"/>
              </a:rPr>
              <a:t></a:t>
            </a:r>
            <a:r>
              <a:rPr lang="en-US" dirty="0" smtClean="0"/>
              <a:t> minimal </a:t>
            </a:r>
            <a:r>
              <a:rPr lang="en-US" dirty="0" err="1" smtClean="0"/>
              <a:t>sama</a:t>
            </a:r>
            <a:r>
              <a:rPr lang="en-US" dirty="0" smtClean="0"/>
              <a:t> </a:t>
            </a:r>
            <a:r>
              <a:rPr lang="en-US" dirty="0" err="1" smtClean="0"/>
              <a:t>dengan</a:t>
            </a:r>
            <a:r>
              <a:rPr lang="en-US" dirty="0" smtClean="0"/>
              <a:t> </a:t>
            </a:r>
            <a:r>
              <a:rPr lang="en-US" dirty="0" err="1" smtClean="0"/>
              <a:t>sekarang</a:t>
            </a:r>
            <a:endParaRPr lang="id-ID" dirty="0" smtClean="0"/>
          </a:p>
          <a:p>
            <a:pPr eaLnBrk="1" hangingPunct="1">
              <a:buFontTx/>
              <a:buChar char="-"/>
            </a:pPr>
            <a:endParaRPr lang="id-ID" sz="900" dirty="0" smtClean="0"/>
          </a:p>
          <a:p>
            <a:pPr eaLnBrk="1" hangingPunct="1">
              <a:buFontTx/>
              <a:buChar char="-"/>
            </a:pPr>
            <a:r>
              <a:rPr lang="id-ID" dirty="0" smtClean="0"/>
              <a:t>Sustainable tourism berkaitan erat dengan konsep </a:t>
            </a:r>
            <a:r>
              <a:rPr lang="id-ID" b="1" i="1" dirty="0" smtClean="0">
                <a:solidFill>
                  <a:srgbClr val="660066"/>
                </a:solidFill>
              </a:rPr>
              <a:t>well-being of future generations</a:t>
            </a:r>
            <a:endParaRPr lang="en-US" b="1" dirty="0" smtClean="0">
              <a:solidFill>
                <a:srgbClr val="660066"/>
              </a:solidFill>
            </a:endParaRPr>
          </a:p>
          <a:p>
            <a:pPr eaLnBrk="1" hangingPunct="1">
              <a:buFontTx/>
              <a:buChar char="-"/>
            </a:pPr>
            <a:endParaRPr lang="en-US" dirty="0" smtClean="0"/>
          </a:p>
          <a:p>
            <a:pPr eaLnBrk="1" hangingPunct="1">
              <a:buFontTx/>
              <a:buChar char="-"/>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0"/>
            <a:ext cx="7239000" cy="1124744"/>
          </a:xfrm>
        </p:spPr>
        <p:txBody>
          <a:bodyPr>
            <a:noAutofit/>
          </a:bodyPr>
          <a:lstStyle/>
          <a:p>
            <a:pPr algn="ctr" eaLnBrk="1" fontAlgn="auto" hangingPunct="1">
              <a:spcAft>
                <a:spcPts val="0"/>
              </a:spcAft>
              <a:defRPr/>
            </a:pPr>
            <a:r>
              <a:rPr lang="id-ID" sz="3200" dirty="0" smtClean="0"/>
              <a:t>BAGAN CAPITAL ASSETS DAN HUMAN WELL BEING</a:t>
            </a:r>
            <a:endParaRPr lang="en-US" sz="3200" dirty="0" smtClean="0"/>
          </a:p>
        </p:txBody>
      </p:sp>
      <p:sp>
        <p:nvSpPr>
          <p:cNvPr id="4" name="Rounded Rectangle 3"/>
          <p:cNvSpPr/>
          <p:nvPr/>
        </p:nvSpPr>
        <p:spPr>
          <a:xfrm>
            <a:off x="755576" y="3140968"/>
            <a:ext cx="1440160" cy="648072"/>
          </a:xfrm>
          <a:prstGeom prst="roundRect">
            <a:avLst/>
          </a:prstGeom>
          <a:ln>
            <a:solidFill>
              <a:srgbClr val="660066"/>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id-ID" dirty="0" smtClean="0"/>
              <a:t>Man-made capital</a:t>
            </a:r>
            <a:endParaRPr lang="id-ID" dirty="0"/>
          </a:p>
        </p:txBody>
      </p:sp>
      <p:sp>
        <p:nvSpPr>
          <p:cNvPr id="5" name="Rounded Rectangle 4"/>
          <p:cNvSpPr/>
          <p:nvPr/>
        </p:nvSpPr>
        <p:spPr>
          <a:xfrm>
            <a:off x="5868144" y="3140968"/>
            <a:ext cx="1440160" cy="64807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id-ID" dirty="0" smtClean="0"/>
              <a:t>Natural capital</a:t>
            </a:r>
            <a:endParaRPr lang="id-ID" dirty="0"/>
          </a:p>
        </p:txBody>
      </p:sp>
      <p:sp>
        <p:nvSpPr>
          <p:cNvPr id="6" name="Rounded Rectangle 5"/>
          <p:cNvSpPr/>
          <p:nvPr/>
        </p:nvSpPr>
        <p:spPr>
          <a:xfrm>
            <a:off x="4283968" y="1844824"/>
            <a:ext cx="1440160" cy="648072"/>
          </a:xfrm>
          <a:prstGeom prst="roundRect">
            <a:avLst/>
          </a:prstGeom>
          <a:ln>
            <a:solidFill>
              <a:schemeClr val="tx2">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id-ID" dirty="0" smtClean="0"/>
              <a:t>Cultural capital</a:t>
            </a:r>
            <a:endParaRPr lang="id-ID" dirty="0"/>
          </a:p>
        </p:txBody>
      </p:sp>
      <p:sp>
        <p:nvSpPr>
          <p:cNvPr id="7" name="Rounded Rectangle 6"/>
          <p:cNvSpPr/>
          <p:nvPr/>
        </p:nvSpPr>
        <p:spPr>
          <a:xfrm>
            <a:off x="1979712" y="1844824"/>
            <a:ext cx="1440160" cy="648072"/>
          </a:xfrm>
          <a:prstGeom prst="roundRect">
            <a:avLst/>
          </a:prstGeom>
          <a:ln>
            <a:solidFill>
              <a:srgbClr val="660066"/>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id-ID" dirty="0" smtClean="0"/>
              <a:t>Human capital</a:t>
            </a:r>
            <a:endParaRPr lang="id-ID" dirty="0"/>
          </a:p>
        </p:txBody>
      </p:sp>
      <p:sp>
        <p:nvSpPr>
          <p:cNvPr id="9" name="Down Arrow Callout 8"/>
          <p:cNvSpPr/>
          <p:nvPr/>
        </p:nvSpPr>
        <p:spPr>
          <a:xfrm>
            <a:off x="2843808" y="3068960"/>
            <a:ext cx="2376264" cy="115212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Total Capital Assests</a:t>
            </a:r>
            <a:endParaRPr lang="id-ID" dirty="0"/>
          </a:p>
        </p:txBody>
      </p:sp>
      <p:sp>
        <p:nvSpPr>
          <p:cNvPr id="10" name="Down Arrow Callout 9"/>
          <p:cNvSpPr/>
          <p:nvPr/>
        </p:nvSpPr>
        <p:spPr>
          <a:xfrm>
            <a:off x="2915816" y="4293096"/>
            <a:ext cx="2376264" cy="115212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Economic Activity</a:t>
            </a:r>
            <a:endParaRPr lang="id-ID" dirty="0"/>
          </a:p>
        </p:txBody>
      </p:sp>
      <p:sp>
        <p:nvSpPr>
          <p:cNvPr id="11" name="Rounded Rectangle 10"/>
          <p:cNvSpPr/>
          <p:nvPr/>
        </p:nvSpPr>
        <p:spPr>
          <a:xfrm>
            <a:off x="3275856" y="5517232"/>
            <a:ext cx="1584176"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Human Well-Being</a:t>
            </a:r>
            <a:endParaRPr lang="id-ID" dirty="0"/>
          </a:p>
        </p:txBody>
      </p:sp>
      <p:sp>
        <p:nvSpPr>
          <p:cNvPr id="12" name="Down Arrow 11"/>
          <p:cNvSpPr/>
          <p:nvPr/>
        </p:nvSpPr>
        <p:spPr>
          <a:xfrm>
            <a:off x="3059832" y="2564904"/>
            <a:ext cx="45719" cy="432048"/>
          </a:xfrm>
          <a:prstGeom prst="downArrow">
            <a:avLst/>
          </a:prstGeom>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Down Arrow 12"/>
          <p:cNvSpPr/>
          <p:nvPr/>
        </p:nvSpPr>
        <p:spPr>
          <a:xfrm>
            <a:off x="4644008" y="2564904"/>
            <a:ext cx="45719" cy="432048"/>
          </a:xfrm>
          <a:prstGeom prst="downArrow">
            <a:avLst/>
          </a:prstGeom>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Right Arrow 13"/>
          <p:cNvSpPr/>
          <p:nvPr/>
        </p:nvSpPr>
        <p:spPr>
          <a:xfrm>
            <a:off x="2267744" y="3501008"/>
            <a:ext cx="504056" cy="45719"/>
          </a:xfrm>
          <a:prstGeom prst="rightArrow">
            <a:avLst/>
          </a:prstGeom>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Left Arrow 14"/>
          <p:cNvSpPr/>
          <p:nvPr/>
        </p:nvSpPr>
        <p:spPr>
          <a:xfrm>
            <a:off x="5292080" y="3501008"/>
            <a:ext cx="504056" cy="45719"/>
          </a:xfrm>
          <a:prstGeom prst="leftArrow">
            <a:avLst/>
          </a:prstGeom>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68313" y="692150"/>
            <a:ext cx="7704137" cy="5654675"/>
          </a:xfrm>
        </p:spPr>
        <p:txBody>
          <a:bodyPr/>
          <a:lstStyle/>
          <a:p>
            <a:pPr eaLnBrk="1" hangingPunct="1">
              <a:lnSpc>
                <a:spcPct val="90000"/>
              </a:lnSpc>
              <a:buFontTx/>
              <a:buChar char="-"/>
            </a:pPr>
            <a:r>
              <a:rPr lang="en-US" sz="2800" smtClean="0"/>
              <a:t>3 pilar Sustainability – social dimension –  WTO – pengentasan kemiskinan global – wisata</a:t>
            </a:r>
          </a:p>
          <a:p>
            <a:pPr eaLnBrk="1" hangingPunct="1">
              <a:lnSpc>
                <a:spcPct val="90000"/>
              </a:lnSpc>
              <a:buFontTx/>
              <a:buNone/>
            </a:pPr>
            <a:endParaRPr lang="en-US" sz="1100" smtClean="0"/>
          </a:p>
          <a:p>
            <a:pPr eaLnBrk="1" hangingPunct="1">
              <a:lnSpc>
                <a:spcPct val="90000"/>
              </a:lnSpc>
              <a:buFontTx/>
              <a:buChar char="-"/>
            </a:pPr>
            <a:r>
              <a:rPr lang="en-US" sz="2800" smtClean="0"/>
              <a:t>Wisata – pertumbuhan ekonomi, investasi, lapangan pekerjaan</a:t>
            </a:r>
          </a:p>
          <a:p>
            <a:pPr eaLnBrk="1" hangingPunct="1">
              <a:lnSpc>
                <a:spcPct val="90000"/>
              </a:lnSpc>
              <a:buFontTx/>
              <a:buNone/>
            </a:pPr>
            <a:endParaRPr lang="en-US" sz="1100" smtClean="0"/>
          </a:p>
          <a:p>
            <a:pPr eaLnBrk="1" hangingPunct="1">
              <a:lnSpc>
                <a:spcPct val="90000"/>
              </a:lnSpc>
              <a:buFontTx/>
              <a:buChar char="-"/>
            </a:pPr>
            <a:r>
              <a:rPr lang="en-US" sz="2800" smtClean="0"/>
              <a:t>80% penduduk miskin dunia ada di 12 negara – 11 negara: kegiatan ekonomi terpenting: wisata</a:t>
            </a:r>
          </a:p>
          <a:p>
            <a:pPr eaLnBrk="1" hangingPunct="1">
              <a:lnSpc>
                <a:spcPct val="90000"/>
              </a:lnSpc>
              <a:buFontTx/>
              <a:buNone/>
            </a:pPr>
            <a:endParaRPr lang="en-US" sz="1100" smtClean="0"/>
          </a:p>
          <a:p>
            <a:pPr eaLnBrk="1" hangingPunct="1">
              <a:lnSpc>
                <a:spcPct val="90000"/>
              </a:lnSpc>
              <a:buFontTx/>
              <a:buChar char="-"/>
            </a:pPr>
            <a:r>
              <a:rPr lang="en-US" sz="2800" smtClean="0"/>
              <a:t>-UNCTAD: project sustainable tourism – eliminating poverty – 2002 World Summit on Sustainable Development - Afrika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320040"/>
            <a:ext cx="7239000" cy="1143000"/>
          </a:xfrm>
        </p:spPr>
        <p:txBody>
          <a:bodyPr>
            <a:normAutofit fontScale="90000"/>
          </a:bodyPr>
          <a:lstStyle/>
          <a:p>
            <a:pPr eaLnBrk="1" fontAlgn="auto" hangingPunct="1">
              <a:spcAft>
                <a:spcPts val="0"/>
              </a:spcAft>
              <a:defRPr/>
            </a:pPr>
            <a:r>
              <a:rPr lang="en-US" smtClean="0"/>
              <a:t>Weak vs strong sustainability</a:t>
            </a:r>
          </a:p>
        </p:txBody>
      </p:sp>
      <p:sp>
        <p:nvSpPr>
          <p:cNvPr id="18435" name="Rectangle 3"/>
          <p:cNvSpPr>
            <a:spLocks noGrp="1" noChangeArrowheads="1"/>
          </p:cNvSpPr>
          <p:nvPr>
            <p:ph idx="1"/>
          </p:nvPr>
        </p:nvSpPr>
        <p:spPr>
          <a:xfrm>
            <a:off x="250825" y="1600200"/>
            <a:ext cx="7993063" cy="4530725"/>
          </a:xfrm>
        </p:spPr>
        <p:txBody>
          <a:bodyPr/>
          <a:lstStyle/>
          <a:p>
            <a:pPr algn="just" eaLnBrk="1" hangingPunct="1">
              <a:buFontTx/>
              <a:buChar char="-"/>
            </a:pPr>
            <a:r>
              <a:rPr lang="en-US" smtClean="0"/>
              <a:t>Weak sustainability: sumberdaya – fully substitutable</a:t>
            </a:r>
          </a:p>
          <a:p>
            <a:pPr algn="just" eaLnBrk="1" hangingPunct="1">
              <a:buFontTx/>
              <a:buChar char="-"/>
            </a:pPr>
            <a:endParaRPr lang="en-US" sz="1100" smtClean="0"/>
          </a:p>
          <a:p>
            <a:pPr algn="just" eaLnBrk="1" hangingPunct="1">
              <a:buFontTx/>
              <a:buChar char="-"/>
            </a:pPr>
            <a:r>
              <a:rPr lang="en-US" smtClean="0"/>
              <a:t>Strong sustainability: sumberdaya – utuh – non substitusi – preservasi </a:t>
            </a:r>
            <a:r>
              <a:rPr lang="en-US" smtClean="0">
                <a:sym typeface="Wingdings" pitchFamily="2" charset="2"/>
              </a:rPr>
              <a:t> no decrease in the natural capital</a:t>
            </a:r>
          </a:p>
          <a:p>
            <a:pPr algn="just" eaLnBrk="1" hangingPunct="1">
              <a:buFontTx/>
              <a:buChar char="-"/>
            </a:pPr>
            <a:endParaRPr lang="en-US" sz="1100" smtClean="0"/>
          </a:p>
          <a:p>
            <a:pPr algn="just" eaLnBrk="1" hangingPunct="1">
              <a:buFontTx/>
              <a:buChar char="-"/>
            </a:pPr>
            <a:r>
              <a:rPr lang="en-US" smtClean="0"/>
              <a:t>Tingkat substitusi sumberdaya – penggunaan.</a:t>
            </a:r>
          </a:p>
          <a:p>
            <a:pPr algn="just" eaLnBrk="1" hangingPunct="1">
              <a:buFontTx/>
              <a:buChar char="-"/>
            </a:pPr>
            <a:r>
              <a:rPr lang="en-US" smtClean="0"/>
              <a:t>untuk produksi – substitusi tinggi – contoh: ?</a:t>
            </a:r>
          </a:p>
          <a:p>
            <a:pPr algn="just" eaLnBrk="1" hangingPunct="1">
              <a:buFontTx/>
              <a:buChar char="-"/>
            </a:pPr>
            <a:r>
              <a:rPr lang="en-US" smtClean="0"/>
              <a:t>Penggunaan langsung – substitusi rendah</a:t>
            </a:r>
          </a:p>
          <a:p>
            <a:pPr eaLnBrk="1" hangingPunct="1">
              <a:buFontTx/>
              <a:buChar char="-"/>
            </a:pPr>
            <a:endParaRPr lang="en-US" smtClean="0"/>
          </a:p>
          <a:p>
            <a:pPr eaLnBrk="1" hangingPunct="1">
              <a:buFontTx/>
              <a:buChar char="-"/>
            </a:pPr>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descr="safari-8"/>
          <p:cNvPicPr>
            <a:picLocks noChangeAspect="1" noChangeArrowheads="1"/>
          </p:cNvPicPr>
          <p:nvPr/>
        </p:nvPicPr>
        <p:blipFill>
          <a:blip r:embed="rId2" cstate="print"/>
          <a:srcRect/>
          <a:stretch>
            <a:fillRect/>
          </a:stretch>
        </p:blipFill>
        <p:spPr bwMode="auto">
          <a:xfrm>
            <a:off x="3779838" y="0"/>
            <a:ext cx="3352800" cy="2390775"/>
          </a:xfrm>
          <a:prstGeom prst="rect">
            <a:avLst/>
          </a:prstGeom>
          <a:noFill/>
          <a:ln w="9525">
            <a:noFill/>
            <a:miter lim="800000"/>
            <a:headEnd/>
            <a:tailEnd/>
          </a:ln>
        </p:spPr>
      </p:pic>
      <p:sp>
        <p:nvSpPr>
          <p:cNvPr id="19459" name="Rectangle 3"/>
          <p:cNvSpPr>
            <a:spLocks noGrp="1" noChangeArrowheads="1"/>
          </p:cNvSpPr>
          <p:nvPr>
            <p:ph idx="1"/>
          </p:nvPr>
        </p:nvSpPr>
        <p:spPr>
          <a:xfrm>
            <a:off x="0" y="2852936"/>
            <a:ext cx="8229600" cy="3816350"/>
          </a:xfrm>
        </p:spPr>
        <p:txBody>
          <a:bodyPr/>
          <a:lstStyle/>
          <a:p>
            <a:pPr eaLnBrk="1" hangingPunct="1">
              <a:buFontTx/>
              <a:buChar char="-"/>
            </a:pPr>
            <a:r>
              <a:rPr lang="en-US" dirty="0" smtClean="0"/>
              <a:t>Preservation </a:t>
            </a:r>
            <a:r>
              <a:rPr lang="en-US" dirty="0" err="1" smtClean="0"/>
              <a:t>sumberdaya</a:t>
            </a:r>
            <a:r>
              <a:rPr lang="en-US" dirty="0" smtClean="0"/>
              <a:t> </a:t>
            </a:r>
            <a:r>
              <a:rPr lang="en-US" dirty="0" err="1" smtClean="0"/>
              <a:t>alam</a:t>
            </a:r>
            <a:r>
              <a:rPr lang="en-US" dirty="0" smtClean="0"/>
              <a:t> – </a:t>
            </a:r>
            <a:r>
              <a:rPr lang="en-US" dirty="0" err="1" smtClean="0"/>
              <a:t>berharga</a:t>
            </a:r>
            <a:r>
              <a:rPr lang="en-US" dirty="0" smtClean="0"/>
              <a:t>? – </a:t>
            </a:r>
            <a:r>
              <a:rPr lang="en-US" dirty="0" err="1" smtClean="0"/>
              <a:t>Berapa</a:t>
            </a:r>
            <a:r>
              <a:rPr lang="en-US" dirty="0" smtClean="0"/>
              <a:t>? – </a:t>
            </a:r>
            <a:r>
              <a:rPr lang="en-US" dirty="0" err="1" smtClean="0"/>
              <a:t>Cenderung</a:t>
            </a:r>
            <a:r>
              <a:rPr lang="en-US" dirty="0" smtClean="0"/>
              <a:t> under estimate – </a:t>
            </a:r>
            <a:r>
              <a:rPr lang="en-US" dirty="0" err="1" smtClean="0"/>
              <a:t>Kebijakan</a:t>
            </a:r>
            <a:r>
              <a:rPr lang="en-US" dirty="0" smtClean="0"/>
              <a:t>: </a:t>
            </a:r>
            <a:r>
              <a:rPr lang="en-US" dirty="0" err="1" smtClean="0"/>
              <a:t>conserv</a:t>
            </a:r>
            <a:r>
              <a:rPr lang="en-US" dirty="0" smtClean="0"/>
              <a:t> or not?</a:t>
            </a:r>
          </a:p>
          <a:p>
            <a:pPr eaLnBrk="1" hangingPunct="1">
              <a:buFontTx/>
              <a:buChar char="-"/>
            </a:pPr>
            <a:r>
              <a:rPr lang="en-US" dirty="0" err="1" smtClean="0"/>
              <a:t>Perlu</a:t>
            </a:r>
            <a:r>
              <a:rPr lang="en-US" dirty="0" smtClean="0"/>
              <a:t> </a:t>
            </a:r>
            <a:r>
              <a:rPr lang="en-US" dirty="0" err="1" smtClean="0"/>
              <a:t>Valuasi</a:t>
            </a:r>
            <a:r>
              <a:rPr lang="en-US" dirty="0" smtClean="0"/>
              <a:t> </a:t>
            </a:r>
            <a:r>
              <a:rPr lang="en-US" dirty="0" err="1" smtClean="0"/>
              <a:t>Ekonomi</a:t>
            </a:r>
            <a:endParaRPr lang="en-US" dirty="0" smtClean="0"/>
          </a:p>
          <a:p>
            <a:pPr eaLnBrk="1" hangingPunct="1">
              <a:buFontTx/>
              <a:buChar char="-"/>
            </a:pPr>
            <a:r>
              <a:rPr lang="en-US" dirty="0" err="1" smtClean="0"/>
              <a:t>Contoh</a:t>
            </a:r>
            <a:r>
              <a:rPr lang="en-US" dirty="0" smtClean="0"/>
              <a:t> </a:t>
            </a:r>
            <a:r>
              <a:rPr lang="en-US" dirty="0" err="1" smtClean="0"/>
              <a:t>teknik</a:t>
            </a:r>
            <a:r>
              <a:rPr lang="en-US" dirty="0" smtClean="0"/>
              <a:t> </a:t>
            </a:r>
            <a:r>
              <a:rPr lang="en-US" dirty="0" err="1" smtClean="0"/>
              <a:t>valuasi</a:t>
            </a:r>
            <a:r>
              <a:rPr lang="en-US" dirty="0" smtClean="0"/>
              <a:t>: Travel Cost Method (TCM), </a:t>
            </a:r>
            <a:r>
              <a:rPr lang="en-US" dirty="0" err="1" smtClean="0"/>
              <a:t>Contingen</a:t>
            </a:r>
            <a:r>
              <a:rPr lang="en-US" dirty="0" smtClean="0"/>
              <a:t> Valuation Method (CVM) – Willingness To Pay (</a:t>
            </a:r>
            <a:r>
              <a:rPr lang="en-US" smtClean="0"/>
              <a:t>WTP</a:t>
            </a:r>
            <a:r>
              <a:rPr lang="en-US" smtClean="0"/>
              <a:t>)</a:t>
            </a:r>
            <a:endParaRPr lang="id-ID" dirty="0" smtClean="0"/>
          </a:p>
        </p:txBody>
      </p:sp>
      <p:pic>
        <p:nvPicPr>
          <p:cNvPr id="19460" name="Picture 4" descr="safari-9"/>
          <p:cNvPicPr>
            <a:picLocks noChangeAspect="1" noChangeArrowheads="1"/>
          </p:cNvPicPr>
          <p:nvPr/>
        </p:nvPicPr>
        <p:blipFill>
          <a:blip r:embed="rId3" cstate="print"/>
          <a:srcRect/>
          <a:stretch>
            <a:fillRect/>
          </a:stretch>
        </p:blipFill>
        <p:spPr bwMode="auto">
          <a:xfrm>
            <a:off x="0" y="0"/>
            <a:ext cx="4067175" cy="2559050"/>
          </a:xfrm>
          <a:prstGeom prst="rect">
            <a:avLst/>
          </a:prstGeom>
          <a:noFill/>
          <a:ln w="9525">
            <a:noFill/>
            <a:miter lim="800000"/>
            <a:headEnd/>
            <a:tailEnd/>
          </a:ln>
        </p:spPr>
      </p:pic>
      <p:pic>
        <p:nvPicPr>
          <p:cNvPr id="19461" name="Picture 6" descr="safari-5"/>
          <p:cNvPicPr>
            <a:picLocks noChangeAspect="1" noChangeArrowheads="1"/>
          </p:cNvPicPr>
          <p:nvPr/>
        </p:nvPicPr>
        <p:blipFill>
          <a:blip r:embed="rId4" cstate="print"/>
          <a:srcRect/>
          <a:stretch>
            <a:fillRect/>
          </a:stretch>
        </p:blipFill>
        <p:spPr bwMode="auto">
          <a:xfrm>
            <a:off x="6951663" y="0"/>
            <a:ext cx="2192337" cy="29249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320040"/>
            <a:ext cx="7239000" cy="732696"/>
          </a:xfrm>
        </p:spPr>
        <p:txBody>
          <a:bodyPr>
            <a:normAutofit fontScale="90000"/>
          </a:bodyPr>
          <a:lstStyle/>
          <a:p>
            <a:pPr eaLnBrk="1" fontAlgn="auto" hangingPunct="1">
              <a:spcAft>
                <a:spcPts val="0"/>
              </a:spcAft>
              <a:defRPr/>
            </a:pPr>
            <a:r>
              <a:rPr lang="en-US" dirty="0" err="1" smtClean="0"/>
              <a:t>Indikator</a:t>
            </a:r>
            <a:r>
              <a:rPr lang="en-US" dirty="0" smtClean="0"/>
              <a:t> Sustainable Tourism</a:t>
            </a:r>
          </a:p>
        </p:txBody>
      </p:sp>
      <p:sp>
        <p:nvSpPr>
          <p:cNvPr id="20483" name="Rectangle 3"/>
          <p:cNvSpPr>
            <a:spLocks noGrp="1" noChangeArrowheads="1"/>
          </p:cNvSpPr>
          <p:nvPr>
            <p:ph idx="1"/>
          </p:nvPr>
        </p:nvSpPr>
        <p:spPr/>
        <p:txBody>
          <a:bodyPr/>
          <a:lstStyle/>
          <a:p>
            <a:pPr eaLnBrk="1" hangingPunct="1">
              <a:lnSpc>
                <a:spcPct val="80000"/>
              </a:lnSpc>
              <a:buFontTx/>
              <a:buChar char="-"/>
            </a:pPr>
            <a:r>
              <a:rPr lang="en-US" sz="2800" smtClean="0"/>
              <a:t>Komitmen Pengelola wisata – sustainable tourism – accountability – indikator</a:t>
            </a:r>
          </a:p>
          <a:p>
            <a:pPr eaLnBrk="1" hangingPunct="1">
              <a:lnSpc>
                <a:spcPct val="80000"/>
              </a:lnSpc>
              <a:buFontTx/>
              <a:buNone/>
            </a:pPr>
            <a:endParaRPr lang="en-US" sz="2800" smtClean="0"/>
          </a:p>
          <a:p>
            <a:pPr eaLnBrk="1" hangingPunct="1">
              <a:lnSpc>
                <a:spcPct val="80000"/>
              </a:lnSpc>
              <a:buFontTx/>
              <a:buChar char="-"/>
            </a:pPr>
            <a:r>
              <a:rPr lang="en-US" sz="2800" smtClean="0"/>
              <a:t>WTO: indikator untuk local community(Mak, J. 2004 P: 191)</a:t>
            </a:r>
          </a:p>
          <a:p>
            <a:pPr eaLnBrk="1" hangingPunct="1">
              <a:lnSpc>
                <a:spcPct val="80000"/>
              </a:lnSpc>
              <a:buFontTx/>
              <a:buNone/>
            </a:pPr>
            <a:r>
              <a:rPr lang="en-US" sz="2800" smtClean="0"/>
              <a:t>    kelestarian tempat, tekanan, intensitas penggunaan, dampak sosial, kontrol pengembangan, manajemen limbah, proses perencanaan, ekosistem, kepuasan pengunjung, kontribusi wisata terhadap masyarakat setempat.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588045"/>
          </a:xfrm>
        </p:spPr>
        <p:txBody>
          <a:bodyPr>
            <a:normAutofit fontScale="90000"/>
          </a:bodyPr>
          <a:lstStyle/>
          <a:p>
            <a:pPr eaLnBrk="1" hangingPunct="1">
              <a:defRPr/>
            </a:pPr>
            <a:r>
              <a:rPr lang="en-US" dirty="0" err="1" smtClean="0"/>
              <a:t>Indikator</a:t>
            </a:r>
            <a:r>
              <a:rPr lang="en-US" dirty="0" smtClean="0"/>
              <a:t> sustainable tourism</a:t>
            </a:r>
            <a:endParaRPr lang="de-DE" dirty="0"/>
          </a:p>
        </p:txBody>
      </p:sp>
      <p:pic>
        <p:nvPicPr>
          <p:cNvPr id="21507" name="Picture 2"/>
          <p:cNvPicPr>
            <a:picLocks noGrp="1" noChangeAspect="1" noChangeArrowheads="1"/>
          </p:cNvPicPr>
          <p:nvPr>
            <p:ph idx="1"/>
          </p:nvPr>
        </p:nvPicPr>
        <p:blipFill>
          <a:blip r:embed="rId2" cstate="print"/>
          <a:srcRect/>
          <a:stretch>
            <a:fillRect/>
          </a:stretch>
        </p:blipFill>
        <p:spPr>
          <a:xfrm>
            <a:off x="6350" y="1268413"/>
            <a:ext cx="8166100" cy="5329237"/>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804069"/>
          </a:xfrm>
        </p:spPr>
        <p:txBody>
          <a:bodyPr>
            <a:normAutofit fontScale="90000"/>
          </a:bodyPr>
          <a:lstStyle/>
          <a:p>
            <a:pPr eaLnBrk="1" hangingPunct="1">
              <a:defRPr/>
            </a:pPr>
            <a:r>
              <a:rPr lang="en-US" dirty="0" err="1" smtClean="0"/>
              <a:t>Indikator</a:t>
            </a:r>
            <a:r>
              <a:rPr lang="en-US" dirty="0" smtClean="0"/>
              <a:t> sustainable tourism</a:t>
            </a:r>
            <a:endParaRPr lang="de-DE" dirty="0"/>
          </a:p>
        </p:txBody>
      </p:sp>
      <p:pic>
        <p:nvPicPr>
          <p:cNvPr id="22531" name="Picture 2"/>
          <p:cNvPicPr>
            <a:picLocks noGrp="1" noChangeAspect="1" noChangeArrowheads="1"/>
          </p:cNvPicPr>
          <p:nvPr>
            <p:ph idx="1"/>
          </p:nvPr>
        </p:nvPicPr>
        <p:blipFill>
          <a:blip r:embed="rId2" cstate="print"/>
          <a:srcRect/>
          <a:stretch>
            <a:fillRect/>
          </a:stretch>
        </p:blipFill>
        <p:spPr>
          <a:xfrm>
            <a:off x="179388" y="1609725"/>
            <a:ext cx="7921625" cy="5248275"/>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239000" cy="4332462"/>
          </a:xfrm>
        </p:spPr>
        <p:txBody>
          <a:bodyPr/>
          <a:lstStyle/>
          <a:p>
            <a:pPr algn="ctr" eaLnBrk="1" hangingPunct="1">
              <a:defRPr/>
            </a:pPr>
            <a:r>
              <a:rPr lang="en-US" sz="9600" dirty="0" smtClean="0"/>
              <a:t>TERIMA KASIH</a:t>
            </a:r>
            <a:endParaRPr lang="de-DE" sz="9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115616" y="260648"/>
            <a:ext cx="6408738" cy="703262"/>
          </a:xfrm>
        </p:spPr>
        <p:txBody>
          <a:bodyPr/>
          <a:lstStyle/>
          <a:p>
            <a:pPr algn="ctr" eaLnBrk="1" fontAlgn="auto" hangingPunct="1">
              <a:spcAft>
                <a:spcPts val="0"/>
              </a:spcAft>
              <a:defRPr/>
            </a:pPr>
            <a:r>
              <a:rPr lang="en-US" sz="3600" dirty="0" smtClean="0"/>
              <a:t>SUSTAINABLE TOURISM</a:t>
            </a:r>
          </a:p>
        </p:txBody>
      </p:sp>
      <p:sp>
        <p:nvSpPr>
          <p:cNvPr id="7171" name="Rectangle 3"/>
          <p:cNvSpPr>
            <a:spLocks noGrp="1" noChangeArrowheads="1"/>
          </p:cNvSpPr>
          <p:nvPr>
            <p:ph idx="1"/>
          </p:nvPr>
        </p:nvSpPr>
        <p:spPr>
          <a:xfrm>
            <a:off x="0" y="1412875"/>
            <a:ext cx="8229600" cy="1295400"/>
          </a:xfrm>
        </p:spPr>
        <p:txBody>
          <a:bodyPr/>
          <a:lstStyle/>
          <a:p>
            <a:pPr eaLnBrk="1" hangingPunct="1">
              <a:buFontTx/>
              <a:buNone/>
            </a:pPr>
            <a:r>
              <a:rPr lang="en-US" smtClean="0"/>
              <a:t>   Our society will be defined not only by what we create, but what we refuse to destroy (John C. Sawhill)</a:t>
            </a:r>
          </a:p>
        </p:txBody>
      </p:sp>
      <p:pic>
        <p:nvPicPr>
          <p:cNvPr id="7172" name="Picture 4" descr="anak"/>
          <p:cNvPicPr>
            <a:picLocks noChangeAspect="1" noChangeArrowheads="1"/>
          </p:cNvPicPr>
          <p:nvPr/>
        </p:nvPicPr>
        <p:blipFill>
          <a:blip r:embed="rId2" cstate="print"/>
          <a:srcRect/>
          <a:stretch>
            <a:fillRect/>
          </a:stretch>
        </p:blipFill>
        <p:spPr bwMode="auto">
          <a:xfrm>
            <a:off x="323850" y="3429000"/>
            <a:ext cx="3816350" cy="2671763"/>
          </a:xfrm>
          <a:prstGeom prst="rect">
            <a:avLst/>
          </a:prstGeom>
          <a:noFill/>
          <a:ln w="9525">
            <a:noFill/>
            <a:miter lim="800000"/>
            <a:headEnd/>
            <a:tailEnd/>
          </a:ln>
        </p:spPr>
      </p:pic>
      <p:pic>
        <p:nvPicPr>
          <p:cNvPr id="7173" name="Picture 5" descr="Slash and Burn"/>
          <p:cNvPicPr>
            <a:picLocks noChangeAspect="1" noChangeArrowheads="1"/>
          </p:cNvPicPr>
          <p:nvPr/>
        </p:nvPicPr>
        <p:blipFill>
          <a:blip r:embed="rId3" cstate="print"/>
          <a:srcRect/>
          <a:stretch>
            <a:fillRect/>
          </a:stretch>
        </p:blipFill>
        <p:spPr bwMode="auto">
          <a:xfrm>
            <a:off x="4211638" y="2636838"/>
            <a:ext cx="3960812" cy="2733675"/>
          </a:xfrm>
          <a:prstGeom prst="rect">
            <a:avLst/>
          </a:prstGeom>
          <a:noFill/>
          <a:ln w="9525">
            <a:noFill/>
            <a:miter lim="800000"/>
            <a:headEnd/>
            <a:tailEnd/>
          </a:ln>
        </p:spPr>
      </p:pic>
      <p:pic>
        <p:nvPicPr>
          <p:cNvPr id="7174" name="Picture 6" descr="seine 2"/>
          <p:cNvPicPr>
            <a:picLocks noChangeAspect="1" noChangeArrowheads="1"/>
          </p:cNvPicPr>
          <p:nvPr/>
        </p:nvPicPr>
        <p:blipFill>
          <a:blip r:embed="rId4" cstate="print"/>
          <a:srcRect/>
          <a:stretch>
            <a:fillRect/>
          </a:stretch>
        </p:blipFill>
        <p:spPr bwMode="auto">
          <a:xfrm>
            <a:off x="2771775" y="4292600"/>
            <a:ext cx="3175000" cy="234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320040"/>
            <a:ext cx="8100392" cy="660688"/>
          </a:xfrm>
        </p:spPr>
        <p:txBody>
          <a:bodyPr/>
          <a:lstStyle/>
          <a:p>
            <a:pPr algn="ctr" eaLnBrk="1" fontAlgn="auto" hangingPunct="1">
              <a:spcAft>
                <a:spcPts val="0"/>
              </a:spcAft>
              <a:defRPr/>
            </a:pPr>
            <a:r>
              <a:rPr lang="en-US" sz="3200" dirty="0" err="1" smtClean="0">
                <a:solidFill>
                  <a:srgbClr val="660066"/>
                </a:solidFill>
                <a:effectLst>
                  <a:outerShdw blurRad="38100" dist="38100" dir="2700000" algn="tl">
                    <a:srgbClr val="000000">
                      <a:alpha val="43137"/>
                    </a:srgbClr>
                  </a:outerShdw>
                </a:effectLst>
              </a:rPr>
              <a:t>Latar</a:t>
            </a:r>
            <a:r>
              <a:rPr lang="en-US" sz="3200" dirty="0" smtClean="0">
                <a:solidFill>
                  <a:srgbClr val="660066"/>
                </a:solidFill>
                <a:effectLst>
                  <a:outerShdw blurRad="38100" dist="38100" dir="2700000" algn="tl">
                    <a:srgbClr val="000000">
                      <a:alpha val="43137"/>
                    </a:srgbClr>
                  </a:outerShdw>
                </a:effectLst>
              </a:rPr>
              <a:t> </a:t>
            </a:r>
            <a:r>
              <a:rPr lang="en-US" sz="3200" dirty="0" err="1" smtClean="0">
                <a:solidFill>
                  <a:srgbClr val="660066"/>
                </a:solidFill>
                <a:effectLst>
                  <a:outerShdw blurRad="38100" dist="38100" dir="2700000" algn="tl">
                    <a:srgbClr val="000000">
                      <a:alpha val="43137"/>
                    </a:srgbClr>
                  </a:outerShdw>
                </a:effectLst>
              </a:rPr>
              <a:t>Belakang</a:t>
            </a:r>
            <a:r>
              <a:rPr lang="en-US" sz="3200" dirty="0" smtClean="0">
                <a:solidFill>
                  <a:srgbClr val="660066"/>
                </a:solidFill>
                <a:effectLst>
                  <a:outerShdw blurRad="38100" dist="38100" dir="2700000" algn="tl">
                    <a:srgbClr val="000000">
                      <a:alpha val="43137"/>
                    </a:srgbClr>
                  </a:outerShdw>
                </a:effectLst>
              </a:rPr>
              <a:t> Sustainable Tourism</a:t>
            </a:r>
          </a:p>
        </p:txBody>
      </p:sp>
      <p:sp>
        <p:nvSpPr>
          <p:cNvPr id="52227" name="Rectangle 3"/>
          <p:cNvSpPr>
            <a:spLocks noGrp="1" noChangeArrowheads="1"/>
          </p:cNvSpPr>
          <p:nvPr>
            <p:ph idx="1"/>
          </p:nvPr>
        </p:nvSpPr>
        <p:spPr>
          <a:xfrm>
            <a:off x="0" y="1557338"/>
            <a:ext cx="8101013" cy="4899025"/>
          </a:xfrm>
        </p:spPr>
        <p:txBody>
          <a:bodyPr>
            <a:normAutofit fontScale="92500" lnSpcReduction="20000"/>
          </a:bodyPr>
          <a:lstStyle/>
          <a:p>
            <a:pPr marL="274320" indent="-274320" algn="just" eaLnBrk="1" fontAlgn="auto" hangingPunct="1">
              <a:lnSpc>
                <a:spcPct val="90000"/>
              </a:lnSpc>
              <a:spcAft>
                <a:spcPts val="0"/>
              </a:spcAft>
              <a:buFontTx/>
              <a:buChar char="-"/>
              <a:defRPr/>
            </a:pPr>
            <a:endParaRPr lang="en-US" sz="1100" dirty="0" smtClean="0"/>
          </a:p>
          <a:p>
            <a:pPr marL="274320" indent="-274320" algn="just" eaLnBrk="1" fontAlgn="auto" hangingPunct="1">
              <a:lnSpc>
                <a:spcPct val="90000"/>
              </a:lnSpc>
              <a:spcAft>
                <a:spcPts val="0"/>
              </a:spcAft>
              <a:buFontTx/>
              <a:buChar char="-"/>
              <a:defRPr/>
            </a:pPr>
            <a:r>
              <a:rPr lang="en-US" sz="3000" dirty="0" err="1" smtClean="0"/>
              <a:t>Burtland</a:t>
            </a:r>
            <a:r>
              <a:rPr lang="en-US" sz="3000" dirty="0" smtClean="0"/>
              <a:t> report by WCED (1987) </a:t>
            </a:r>
            <a:r>
              <a:rPr lang="en-US" sz="3000" dirty="0" smtClean="0">
                <a:sym typeface="Wingdings" pitchFamily="2" charset="2"/>
              </a:rPr>
              <a:t></a:t>
            </a:r>
            <a:r>
              <a:rPr lang="en-US" sz="3000" dirty="0" smtClean="0"/>
              <a:t> sustainable development </a:t>
            </a:r>
            <a:r>
              <a:rPr lang="en-US" sz="3000" dirty="0" smtClean="0">
                <a:sym typeface="Wingdings" pitchFamily="2" charset="2"/>
              </a:rPr>
              <a:t></a:t>
            </a:r>
            <a:r>
              <a:rPr lang="en-US" sz="3000" dirty="0" smtClean="0"/>
              <a:t> </a:t>
            </a:r>
            <a:r>
              <a:rPr lang="en-US" sz="3000" dirty="0" err="1" smtClean="0"/>
              <a:t>strategi</a:t>
            </a:r>
            <a:r>
              <a:rPr lang="en-US" sz="3000" dirty="0" smtClean="0"/>
              <a:t> </a:t>
            </a:r>
            <a:r>
              <a:rPr lang="en-US" sz="3000" dirty="0" err="1" smtClean="0"/>
              <a:t>pembangunan</a:t>
            </a:r>
            <a:r>
              <a:rPr lang="en-US" sz="3000" dirty="0" smtClean="0"/>
              <a:t> </a:t>
            </a:r>
            <a:r>
              <a:rPr lang="en-US" sz="3000" dirty="0" smtClean="0">
                <a:sym typeface="Wingdings" pitchFamily="2" charset="2"/>
              </a:rPr>
              <a:t></a:t>
            </a:r>
            <a:r>
              <a:rPr lang="en-US" sz="3000" dirty="0" smtClean="0"/>
              <a:t> </a:t>
            </a:r>
            <a:r>
              <a:rPr lang="en-US" sz="3000" dirty="0" err="1" smtClean="0"/>
              <a:t>pertumbuhan</a:t>
            </a:r>
            <a:r>
              <a:rPr lang="en-US" sz="3000" dirty="0" smtClean="0"/>
              <a:t> </a:t>
            </a:r>
            <a:r>
              <a:rPr lang="en-US" sz="3000" dirty="0" err="1" smtClean="0"/>
              <a:t>ekonomi</a:t>
            </a:r>
            <a:r>
              <a:rPr lang="en-US" sz="3000" dirty="0" smtClean="0"/>
              <a:t> </a:t>
            </a:r>
            <a:r>
              <a:rPr lang="en-US" sz="3000" dirty="0" err="1" smtClean="0"/>
              <a:t>dan</a:t>
            </a:r>
            <a:r>
              <a:rPr lang="en-US" sz="3000" dirty="0" smtClean="0"/>
              <a:t> </a:t>
            </a:r>
            <a:r>
              <a:rPr lang="en-US" sz="3000" dirty="0" err="1" smtClean="0"/>
              <a:t>kelestarian</a:t>
            </a:r>
            <a:r>
              <a:rPr lang="en-US" sz="3000" dirty="0" smtClean="0"/>
              <a:t> </a:t>
            </a:r>
            <a:r>
              <a:rPr lang="en-US" sz="3000" dirty="0" err="1" smtClean="0"/>
              <a:t>lingkungan</a:t>
            </a:r>
            <a:r>
              <a:rPr lang="en-US" sz="3000" dirty="0" smtClean="0"/>
              <a:t> </a:t>
            </a:r>
            <a:r>
              <a:rPr lang="en-US" sz="3000" dirty="0" err="1" smtClean="0"/>
              <a:t>dapat</a:t>
            </a:r>
            <a:r>
              <a:rPr lang="en-US" sz="3000" dirty="0" smtClean="0"/>
              <a:t> </a:t>
            </a:r>
            <a:r>
              <a:rPr lang="en-US" sz="3000" dirty="0" err="1" smtClean="0"/>
              <a:t>seiring</a:t>
            </a:r>
            <a:r>
              <a:rPr lang="en-US" sz="3000" dirty="0" smtClean="0"/>
              <a:t> </a:t>
            </a:r>
            <a:r>
              <a:rPr lang="en-US" sz="3000" dirty="0" err="1" smtClean="0"/>
              <a:t>sejalan</a:t>
            </a:r>
            <a:r>
              <a:rPr lang="en-US" sz="3000" dirty="0" smtClean="0"/>
              <a:t> </a:t>
            </a:r>
            <a:r>
              <a:rPr lang="en-US" sz="3000" dirty="0" err="1" smtClean="0"/>
              <a:t>untuk</a:t>
            </a:r>
            <a:r>
              <a:rPr lang="en-US" sz="3000" dirty="0" smtClean="0"/>
              <a:t> </a:t>
            </a:r>
            <a:r>
              <a:rPr lang="en-US" sz="3000" dirty="0" err="1" smtClean="0"/>
              <a:t>masa</a:t>
            </a:r>
            <a:r>
              <a:rPr lang="en-US" sz="3000" dirty="0" smtClean="0"/>
              <a:t> </a:t>
            </a:r>
            <a:r>
              <a:rPr lang="en-US" sz="3000" dirty="0" err="1" smtClean="0"/>
              <a:t>kini</a:t>
            </a:r>
            <a:r>
              <a:rPr lang="en-US" sz="3000" dirty="0" smtClean="0"/>
              <a:t> </a:t>
            </a:r>
            <a:r>
              <a:rPr lang="en-US" sz="3000" dirty="0" err="1" smtClean="0"/>
              <a:t>dan</a:t>
            </a:r>
            <a:r>
              <a:rPr lang="en-US" sz="3000" dirty="0" smtClean="0"/>
              <a:t> </a:t>
            </a:r>
            <a:r>
              <a:rPr lang="en-US" sz="3000" dirty="0" err="1" smtClean="0"/>
              <a:t>masa</a:t>
            </a:r>
            <a:r>
              <a:rPr lang="en-US" sz="3000" dirty="0" smtClean="0"/>
              <a:t> </a:t>
            </a:r>
            <a:r>
              <a:rPr lang="en-US" sz="3000" dirty="0" err="1" smtClean="0"/>
              <a:t>datang</a:t>
            </a:r>
            <a:endParaRPr lang="en-US" sz="3000" dirty="0" smtClean="0"/>
          </a:p>
          <a:p>
            <a:pPr marL="274320" indent="-274320" algn="just" eaLnBrk="1" fontAlgn="auto" hangingPunct="1">
              <a:lnSpc>
                <a:spcPct val="90000"/>
              </a:lnSpc>
              <a:spcAft>
                <a:spcPts val="0"/>
              </a:spcAft>
              <a:buFontTx/>
              <a:buChar char="-"/>
              <a:defRPr/>
            </a:pPr>
            <a:endParaRPr lang="en-US" sz="1200" dirty="0" smtClean="0"/>
          </a:p>
          <a:p>
            <a:pPr eaLnBrk="1" hangingPunct="1">
              <a:buFontTx/>
              <a:buChar char="-"/>
              <a:defRPr/>
            </a:pPr>
            <a:r>
              <a:rPr lang="en-US" sz="3000" dirty="0" smtClean="0"/>
              <a:t>Rio Earth Summit (1992) </a:t>
            </a:r>
            <a:r>
              <a:rPr lang="en-US" sz="3000" dirty="0" err="1" smtClean="0"/>
              <a:t>menghasilkan</a:t>
            </a:r>
            <a:r>
              <a:rPr lang="en-US" sz="3000" dirty="0" smtClean="0"/>
              <a:t>  Agenda 21 </a:t>
            </a:r>
            <a:r>
              <a:rPr lang="en-US" sz="3000" dirty="0" err="1" smtClean="0"/>
              <a:t>dan</a:t>
            </a:r>
            <a:r>
              <a:rPr lang="en-US" sz="3000" dirty="0" smtClean="0"/>
              <a:t> Rio Declaration </a:t>
            </a:r>
            <a:r>
              <a:rPr lang="en-US" sz="3000" dirty="0" smtClean="0">
                <a:sym typeface="Wingdings" pitchFamily="2" charset="2"/>
              </a:rPr>
              <a:t> </a:t>
            </a:r>
            <a:r>
              <a:rPr lang="en-US" sz="3000" i="1" dirty="0" smtClean="0"/>
              <a:t>action plan </a:t>
            </a:r>
            <a:r>
              <a:rPr lang="en-US" sz="3000" dirty="0" err="1" smtClean="0"/>
              <a:t>berbasis</a:t>
            </a:r>
            <a:r>
              <a:rPr lang="en-US" sz="3000" dirty="0" smtClean="0"/>
              <a:t> sustainability</a:t>
            </a:r>
          </a:p>
          <a:p>
            <a:pPr eaLnBrk="1" hangingPunct="1">
              <a:buFontTx/>
              <a:buChar char="-"/>
              <a:defRPr/>
            </a:pPr>
            <a:endParaRPr lang="en-US" sz="1200" dirty="0" smtClean="0"/>
          </a:p>
          <a:p>
            <a:pPr algn="just" eaLnBrk="1" hangingPunct="1">
              <a:buFontTx/>
              <a:buChar char="-"/>
              <a:defRPr/>
            </a:pPr>
            <a:r>
              <a:rPr lang="en-US" sz="2800" b="1" dirty="0" smtClean="0"/>
              <a:t>Agenda 21 </a:t>
            </a:r>
            <a:r>
              <a:rPr lang="en-US" sz="2800" dirty="0" err="1" smtClean="0"/>
              <a:t>menawarkan</a:t>
            </a:r>
            <a:r>
              <a:rPr lang="en-US" sz="2800" dirty="0" smtClean="0"/>
              <a:t> </a:t>
            </a:r>
            <a:r>
              <a:rPr lang="en-US" sz="2800" dirty="0" err="1" smtClean="0"/>
              <a:t>bentuk</a:t>
            </a:r>
            <a:r>
              <a:rPr lang="en-US" sz="2800" dirty="0" smtClean="0"/>
              <a:t> blueprint sustainable development</a:t>
            </a:r>
          </a:p>
          <a:p>
            <a:pPr algn="just" eaLnBrk="1" hangingPunct="1">
              <a:buFontTx/>
              <a:buChar char="-"/>
              <a:defRPr/>
            </a:pPr>
            <a:r>
              <a:rPr lang="en-US" sz="2800" b="1" dirty="0" err="1" smtClean="0"/>
              <a:t>Deklarasi</a:t>
            </a:r>
            <a:r>
              <a:rPr lang="en-US" sz="2800" b="1" dirty="0" smtClean="0"/>
              <a:t> Rio </a:t>
            </a:r>
            <a:r>
              <a:rPr lang="en-US" sz="2800" dirty="0" err="1" smtClean="0"/>
              <a:t>merumuskan</a:t>
            </a:r>
            <a:r>
              <a:rPr lang="en-US" sz="2800" dirty="0" smtClean="0"/>
              <a:t> prinsip2 </a:t>
            </a:r>
            <a:r>
              <a:rPr lang="en-US" sz="2800" dirty="0" err="1" smtClean="0"/>
              <a:t>utama</a:t>
            </a:r>
            <a:r>
              <a:rPr lang="en-US" sz="2800" dirty="0" smtClean="0"/>
              <a:t> sustainable development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7992888" cy="1143000"/>
          </a:xfrm>
        </p:spPr>
        <p:txBody>
          <a:bodyPr/>
          <a:lstStyle/>
          <a:p>
            <a:pPr eaLnBrk="1" hangingPunct="1">
              <a:defRPr/>
            </a:pPr>
            <a:r>
              <a:rPr lang="en-US" sz="3200" dirty="0" err="1" smtClean="0">
                <a:solidFill>
                  <a:srgbClr val="660066"/>
                </a:solidFill>
                <a:effectLst>
                  <a:outerShdw blurRad="38100" dist="38100" dir="2700000" algn="tl">
                    <a:srgbClr val="000000">
                      <a:alpha val="43137"/>
                    </a:srgbClr>
                  </a:outerShdw>
                </a:effectLst>
              </a:rPr>
              <a:t>Latar</a:t>
            </a:r>
            <a:r>
              <a:rPr lang="en-US" sz="3200" dirty="0" smtClean="0">
                <a:solidFill>
                  <a:srgbClr val="660066"/>
                </a:solidFill>
                <a:effectLst>
                  <a:outerShdw blurRad="38100" dist="38100" dir="2700000" algn="tl">
                    <a:srgbClr val="000000">
                      <a:alpha val="43137"/>
                    </a:srgbClr>
                  </a:outerShdw>
                </a:effectLst>
              </a:rPr>
              <a:t> </a:t>
            </a:r>
            <a:r>
              <a:rPr lang="en-US" sz="3200" dirty="0" err="1" smtClean="0">
                <a:solidFill>
                  <a:srgbClr val="660066"/>
                </a:solidFill>
                <a:effectLst>
                  <a:outerShdw blurRad="38100" dist="38100" dir="2700000" algn="tl">
                    <a:srgbClr val="000000">
                      <a:alpha val="43137"/>
                    </a:srgbClr>
                  </a:outerShdw>
                </a:effectLst>
              </a:rPr>
              <a:t>Belakang</a:t>
            </a:r>
            <a:r>
              <a:rPr lang="en-US" sz="3200" dirty="0" smtClean="0">
                <a:solidFill>
                  <a:srgbClr val="660066"/>
                </a:solidFill>
                <a:effectLst>
                  <a:outerShdw blurRad="38100" dist="38100" dir="2700000" algn="tl">
                    <a:srgbClr val="000000">
                      <a:alpha val="43137"/>
                    </a:srgbClr>
                  </a:outerShdw>
                </a:effectLst>
              </a:rPr>
              <a:t> Sustainable Tourism (2)</a:t>
            </a:r>
            <a:endParaRPr lang="de-DE" sz="3200" dirty="0"/>
          </a:p>
        </p:txBody>
      </p:sp>
      <p:sp>
        <p:nvSpPr>
          <p:cNvPr id="9219" name="Content Placeholder 2"/>
          <p:cNvSpPr>
            <a:spLocks noGrp="1"/>
          </p:cNvSpPr>
          <p:nvPr>
            <p:ph idx="1"/>
          </p:nvPr>
        </p:nvSpPr>
        <p:spPr>
          <a:xfrm>
            <a:off x="179388" y="1989138"/>
            <a:ext cx="7777162" cy="4467225"/>
          </a:xfrm>
        </p:spPr>
        <p:txBody>
          <a:bodyPr/>
          <a:lstStyle/>
          <a:p>
            <a:pPr eaLnBrk="1" hangingPunct="1">
              <a:buFont typeface="Wingdings 2" pitchFamily="18" charset="2"/>
              <a:buNone/>
            </a:pPr>
            <a:r>
              <a:rPr lang="en-US" sz="2400" b="1" dirty="0" err="1" smtClean="0"/>
              <a:t>Lahirnya</a:t>
            </a:r>
            <a:r>
              <a:rPr lang="en-US" sz="2400" b="1" dirty="0" smtClean="0"/>
              <a:t> Sustainable Tourism:</a:t>
            </a:r>
          </a:p>
          <a:p>
            <a:pPr eaLnBrk="1" hangingPunct="1">
              <a:buFont typeface="Wingdings 2" pitchFamily="18" charset="2"/>
              <a:buNone/>
            </a:pPr>
            <a:endParaRPr lang="en-US" sz="1100" dirty="0" smtClean="0"/>
          </a:p>
          <a:p>
            <a:pPr algn="just" eaLnBrk="1" hangingPunct="1">
              <a:buFontTx/>
              <a:buChar char="-"/>
            </a:pPr>
            <a:r>
              <a:rPr lang="en-US" sz="2800" dirty="0" smtClean="0"/>
              <a:t>WTO &amp; UNESCO (April 1995) - </a:t>
            </a:r>
            <a:r>
              <a:rPr lang="en-US" sz="2800" i="1" dirty="0" smtClean="0"/>
              <a:t>World Conference on Sustainable Tourism</a:t>
            </a:r>
          </a:p>
          <a:p>
            <a:pPr eaLnBrk="1" hangingPunct="1">
              <a:buFontTx/>
              <a:buChar char="-"/>
            </a:pPr>
            <a:endParaRPr lang="en-US" sz="1100" i="1" dirty="0" smtClean="0"/>
          </a:p>
          <a:p>
            <a:pPr algn="just" eaLnBrk="1" hangingPunct="1">
              <a:buFontTx/>
              <a:buChar char="-"/>
            </a:pPr>
            <a:r>
              <a:rPr lang="en-US" sz="2800" dirty="0" smtClean="0"/>
              <a:t>WTO, UNESCO </a:t>
            </a:r>
            <a:r>
              <a:rPr lang="en-US" sz="2800" dirty="0" err="1" smtClean="0"/>
              <a:t>dan</a:t>
            </a:r>
            <a:r>
              <a:rPr lang="en-US" sz="2800" dirty="0" smtClean="0"/>
              <a:t> WTTC (1996) </a:t>
            </a:r>
            <a:r>
              <a:rPr lang="en-US" sz="2800" dirty="0" err="1" smtClean="0"/>
              <a:t>meluncurkan</a:t>
            </a:r>
            <a:r>
              <a:rPr lang="en-US" sz="2800" dirty="0" smtClean="0"/>
              <a:t> Agenda 21 </a:t>
            </a:r>
            <a:r>
              <a:rPr lang="en-US" sz="2800" dirty="0" err="1" smtClean="0"/>
              <a:t>untuk</a:t>
            </a:r>
            <a:r>
              <a:rPr lang="en-US" sz="2800" dirty="0" smtClean="0"/>
              <a:t> </a:t>
            </a:r>
            <a:r>
              <a:rPr lang="en-US" sz="2800" dirty="0" err="1" smtClean="0"/>
              <a:t>industri</a:t>
            </a:r>
            <a:r>
              <a:rPr lang="en-US" sz="2800" dirty="0" smtClean="0"/>
              <a:t> </a:t>
            </a:r>
            <a:r>
              <a:rPr lang="en-US" sz="2800" dirty="0" err="1" smtClean="0"/>
              <a:t>wisata</a:t>
            </a:r>
            <a:r>
              <a:rPr lang="en-US" sz="2800" dirty="0" smtClean="0"/>
              <a:t> </a:t>
            </a:r>
            <a:r>
              <a:rPr lang="en-US" sz="2800" dirty="0" smtClean="0">
                <a:sym typeface="Wingdings" pitchFamily="2" charset="2"/>
              </a:rPr>
              <a:t> </a:t>
            </a:r>
            <a:r>
              <a:rPr lang="en-US" sz="2800" i="1" dirty="0" smtClean="0">
                <a:sym typeface="Wingdings" pitchFamily="2" charset="2"/>
              </a:rPr>
              <a:t>towards environmentally sustainable development</a:t>
            </a:r>
            <a:endParaRPr lang="en-US" sz="2800" dirty="0" smtClean="0"/>
          </a:p>
          <a:p>
            <a:pPr eaLnBrk="1" hangingPunct="1">
              <a:buFont typeface="Wingdings 2" pitchFamily="18" charset="2"/>
              <a:buNone/>
            </a:pPr>
            <a:endParaRPr lang="en-US" sz="2400" i="1" dirty="0" smtClean="0"/>
          </a:p>
          <a:p>
            <a:pPr eaLnBrk="1" hangingPunct="1">
              <a:buFont typeface="Wingdings 2" pitchFamily="18" charset="2"/>
              <a:buNone/>
            </a:pPr>
            <a:endParaRPr lang="de-DE"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188640"/>
            <a:ext cx="8100392" cy="1020728"/>
          </a:xfrm>
        </p:spPr>
        <p:txBody>
          <a:bodyPr>
            <a:normAutofit fontScale="90000"/>
          </a:bodyPr>
          <a:lstStyle/>
          <a:p>
            <a:pPr algn="ctr" eaLnBrk="1" fontAlgn="auto" hangingPunct="1">
              <a:spcAft>
                <a:spcPts val="0"/>
              </a:spcAft>
              <a:defRPr/>
            </a:pPr>
            <a:r>
              <a:rPr lang="en-US" sz="3200" dirty="0" err="1" smtClean="0">
                <a:solidFill>
                  <a:srgbClr val="660066"/>
                </a:solidFill>
              </a:rPr>
              <a:t>Pengertian</a:t>
            </a:r>
            <a:r>
              <a:rPr lang="en-US" sz="3200" dirty="0" smtClean="0">
                <a:solidFill>
                  <a:srgbClr val="660066"/>
                </a:solidFill>
              </a:rPr>
              <a:t>, </a:t>
            </a:r>
            <a:r>
              <a:rPr lang="en-US" sz="3200" dirty="0" err="1" smtClean="0">
                <a:solidFill>
                  <a:srgbClr val="660066"/>
                </a:solidFill>
              </a:rPr>
              <a:t>Definisi</a:t>
            </a:r>
            <a:r>
              <a:rPr lang="en-US" sz="3200" dirty="0" smtClean="0">
                <a:solidFill>
                  <a:srgbClr val="660066"/>
                </a:solidFill>
              </a:rPr>
              <a:t> Sustainable Development </a:t>
            </a:r>
            <a:r>
              <a:rPr lang="en-US" sz="3200" dirty="0" err="1" smtClean="0">
                <a:solidFill>
                  <a:srgbClr val="660066"/>
                </a:solidFill>
              </a:rPr>
              <a:t>dan</a:t>
            </a:r>
            <a:r>
              <a:rPr lang="en-US" sz="3200" dirty="0" smtClean="0">
                <a:solidFill>
                  <a:srgbClr val="660066"/>
                </a:solidFill>
              </a:rPr>
              <a:t> Sustainable Tourism</a:t>
            </a:r>
          </a:p>
        </p:txBody>
      </p:sp>
      <p:sp>
        <p:nvSpPr>
          <p:cNvPr id="9219" name="Rectangle 3"/>
          <p:cNvSpPr>
            <a:spLocks noGrp="1" noChangeArrowheads="1"/>
          </p:cNvSpPr>
          <p:nvPr>
            <p:ph idx="1"/>
          </p:nvPr>
        </p:nvSpPr>
        <p:spPr>
          <a:xfrm>
            <a:off x="179388" y="1609725"/>
            <a:ext cx="7848600" cy="4846638"/>
          </a:xfrm>
        </p:spPr>
        <p:txBody>
          <a:bodyPr/>
          <a:lstStyle/>
          <a:p>
            <a:pPr marL="274320" indent="-274320" algn="just" eaLnBrk="1" fontAlgn="auto" hangingPunct="1">
              <a:lnSpc>
                <a:spcPct val="90000"/>
              </a:lnSpc>
              <a:spcAft>
                <a:spcPts val="0"/>
              </a:spcAft>
              <a:buFont typeface="Wingdings 2" pitchFamily="18" charset="2"/>
              <a:buNone/>
              <a:defRPr/>
            </a:pPr>
            <a:endParaRPr lang="en-US" sz="1050" dirty="0" smtClean="0"/>
          </a:p>
          <a:p>
            <a:pPr marL="274320" indent="-274320" algn="just" eaLnBrk="1" fontAlgn="auto" hangingPunct="1">
              <a:lnSpc>
                <a:spcPct val="90000"/>
              </a:lnSpc>
              <a:spcAft>
                <a:spcPts val="0"/>
              </a:spcAft>
              <a:buFontTx/>
              <a:buChar char="-"/>
              <a:defRPr/>
            </a:pPr>
            <a:r>
              <a:rPr lang="en-US" sz="2400" dirty="0" err="1" smtClean="0"/>
              <a:t>Berdasarkan</a:t>
            </a:r>
            <a:r>
              <a:rPr lang="en-US" sz="2400" dirty="0" smtClean="0"/>
              <a:t> </a:t>
            </a:r>
            <a:r>
              <a:rPr lang="en-US" sz="2400" dirty="0" err="1" smtClean="0"/>
              <a:t>Burtland</a:t>
            </a:r>
            <a:r>
              <a:rPr lang="en-US" sz="2400" dirty="0" smtClean="0"/>
              <a:t> Report (1987), 3 </a:t>
            </a:r>
            <a:r>
              <a:rPr lang="en-US" sz="2400" dirty="0" err="1" smtClean="0"/>
              <a:t>pilar</a:t>
            </a:r>
            <a:r>
              <a:rPr lang="en-US" sz="2400" dirty="0" smtClean="0"/>
              <a:t> sustainable development: </a:t>
            </a:r>
            <a:r>
              <a:rPr lang="en-US" sz="2400" b="1" dirty="0" err="1" smtClean="0"/>
              <a:t>pertumbuhan</a:t>
            </a:r>
            <a:r>
              <a:rPr lang="en-US" sz="2400" b="1" dirty="0" smtClean="0"/>
              <a:t> </a:t>
            </a:r>
            <a:r>
              <a:rPr lang="en-US" sz="2400" b="1" dirty="0" err="1" smtClean="0"/>
              <a:t>ekonomi</a:t>
            </a:r>
            <a:r>
              <a:rPr lang="en-US" sz="2400" b="1" dirty="0" smtClean="0"/>
              <a:t>, </a:t>
            </a:r>
            <a:r>
              <a:rPr lang="en-US" sz="2400" b="1" dirty="0" err="1" smtClean="0"/>
              <a:t>kelestarian</a:t>
            </a:r>
            <a:r>
              <a:rPr lang="en-US" sz="2400" b="1" dirty="0" smtClean="0"/>
              <a:t> </a:t>
            </a:r>
            <a:r>
              <a:rPr lang="en-US" sz="2400" b="1" dirty="0" err="1" smtClean="0"/>
              <a:t>lingkungan</a:t>
            </a:r>
            <a:r>
              <a:rPr lang="en-US" sz="2400" b="1" dirty="0" smtClean="0"/>
              <a:t>, </a:t>
            </a:r>
            <a:r>
              <a:rPr lang="en-US" sz="2400" b="1" dirty="0" err="1" smtClean="0"/>
              <a:t>dan</a:t>
            </a:r>
            <a:r>
              <a:rPr lang="en-US" sz="2400" b="1" dirty="0" smtClean="0"/>
              <a:t> </a:t>
            </a:r>
            <a:r>
              <a:rPr lang="en-US" sz="2400" b="1" dirty="0" err="1" smtClean="0"/>
              <a:t>pemerataan</a:t>
            </a:r>
            <a:r>
              <a:rPr lang="en-US" sz="2400" b="1" dirty="0" smtClean="0"/>
              <a:t> </a:t>
            </a:r>
            <a:r>
              <a:rPr lang="en-US" sz="2400" b="1" dirty="0" err="1" smtClean="0"/>
              <a:t>kesejahteraan</a:t>
            </a:r>
            <a:r>
              <a:rPr lang="en-US" sz="2400" b="1" dirty="0" smtClean="0"/>
              <a:t>.</a:t>
            </a:r>
          </a:p>
          <a:p>
            <a:pPr marL="274320" indent="-274320" algn="just" eaLnBrk="1" fontAlgn="auto" hangingPunct="1">
              <a:lnSpc>
                <a:spcPct val="90000"/>
              </a:lnSpc>
              <a:spcAft>
                <a:spcPts val="0"/>
              </a:spcAft>
              <a:buFontTx/>
              <a:buChar char="-"/>
              <a:defRPr/>
            </a:pPr>
            <a:endParaRPr lang="en-US" sz="1100" b="1" dirty="0" smtClean="0"/>
          </a:p>
          <a:p>
            <a:pPr algn="just" eaLnBrk="1" hangingPunct="1">
              <a:lnSpc>
                <a:spcPct val="90000"/>
              </a:lnSpc>
              <a:buFontTx/>
              <a:buChar char="-"/>
              <a:defRPr/>
            </a:pPr>
            <a:r>
              <a:rPr lang="en-US" sz="2400" dirty="0" smtClean="0"/>
              <a:t>Sustainable Development – </a:t>
            </a:r>
            <a:r>
              <a:rPr lang="en-US" sz="2400" dirty="0" err="1" smtClean="0"/>
              <a:t>bukan</a:t>
            </a:r>
            <a:r>
              <a:rPr lang="en-US" sz="2400" dirty="0" smtClean="0"/>
              <a:t> </a:t>
            </a:r>
            <a:r>
              <a:rPr lang="en-US" sz="2400" dirty="0" err="1" smtClean="0"/>
              <a:t>fokus</a:t>
            </a:r>
            <a:r>
              <a:rPr lang="en-US" sz="2400" dirty="0" smtClean="0"/>
              <a:t> </a:t>
            </a:r>
            <a:r>
              <a:rPr lang="en-US" sz="2400" dirty="0" err="1" smtClean="0"/>
              <a:t>pada</a:t>
            </a:r>
            <a:r>
              <a:rPr lang="en-US" sz="2400" dirty="0" smtClean="0"/>
              <a:t> </a:t>
            </a:r>
            <a:r>
              <a:rPr lang="en-US" sz="2400" dirty="0" err="1" smtClean="0"/>
              <a:t>kelestarian</a:t>
            </a:r>
            <a:r>
              <a:rPr lang="en-US" sz="2400" dirty="0" smtClean="0"/>
              <a:t> </a:t>
            </a:r>
            <a:r>
              <a:rPr lang="en-US" sz="2400" dirty="0" err="1" smtClean="0"/>
              <a:t>lingkungan</a:t>
            </a:r>
            <a:r>
              <a:rPr lang="en-US" sz="2400" dirty="0" smtClean="0"/>
              <a:t> </a:t>
            </a:r>
            <a:r>
              <a:rPr lang="en-US" sz="2400" dirty="0" err="1" smtClean="0"/>
              <a:t>secara</a:t>
            </a:r>
            <a:r>
              <a:rPr lang="en-US" sz="2400" dirty="0" smtClean="0"/>
              <a:t> </a:t>
            </a:r>
            <a:r>
              <a:rPr lang="en-US" sz="2400" dirty="0" err="1" smtClean="0"/>
              <a:t>fisik</a:t>
            </a:r>
            <a:r>
              <a:rPr lang="en-US" sz="2400" dirty="0" smtClean="0"/>
              <a:t> – </a:t>
            </a:r>
            <a:r>
              <a:rPr lang="en-US" sz="2400" dirty="0" err="1" smtClean="0"/>
              <a:t>fokus</a:t>
            </a:r>
            <a:r>
              <a:rPr lang="en-US" sz="2400" dirty="0" smtClean="0"/>
              <a:t> </a:t>
            </a:r>
            <a:r>
              <a:rPr lang="en-US" sz="2400" dirty="0" err="1" smtClean="0"/>
              <a:t>pada</a:t>
            </a:r>
            <a:r>
              <a:rPr lang="en-US" sz="2400" dirty="0" smtClean="0"/>
              <a:t> </a:t>
            </a:r>
            <a:r>
              <a:rPr lang="en-US" sz="2400" dirty="0" err="1" smtClean="0"/>
              <a:t>pembangunan</a:t>
            </a:r>
            <a:r>
              <a:rPr lang="en-US" sz="2400" dirty="0" smtClean="0"/>
              <a:t> </a:t>
            </a:r>
            <a:r>
              <a:rPr lang="en-US" sz="2400" dirty="0" err="1" smtClean="0"/>
              <a:t>berbasis</a:t>
            </a:r>
            <a:r>
              <a:rPr lang="en-US" sz="2400" dirty="0" smtClean="0"/>
              <a:t> prinsip2 </a:t>
            </a:r>
            <a:r>
              <a:rPr lang="en-US" sz="2400" dirty="0" err="1" smtClean="0"/>
              <a:t>keberlanjutan</a:t>
            </a:r>
            <a:r>
              <a:rPr lang="en-US" sz="2400" dirty="0" smtClean="0"/>
              <a:t> - </a:t>
            </a:r>
            <a:r>
              <a:rPr lang="en-US" sz="2400" dirty="0" err="1" smtClean="0"/>
              <a:t>comprehensif</a:t>
            </a:r>
            <a:r>
              <a:rPr lang="en-US" sz="2400" dirty="0" smtClean="0"/>
              <a:t> </a:t>
            </a:r>
            <a:r>
              <a:rPr lang="en-US" sz="2400" dirty="0" err="1" smtClean="0"/>
              <a:t>dengan</a:t>
            </a:r>
            <a:r>
              <a:rPr lang="en-US" sz="2400" dirty="0" smtClean="0"/>
              <a:t> </a:t>
            </a:r>
            <a:r>
              <a:rPr lang="en-US" sz="2400" dirty="0" err="1" smtClean="0"/>
              <a:t>budaya</a:t>
            </a:r>
            <a:r>
              <a:rPr lang="en-US" sz="2400" dirty="0" smtClean="0"/>
              <a:t>, </a:t>
            </a:r>
            <a:r>
              <a:rPr lang="en-US" sz="2400" dirty="0" err="1" smtClean="0"/>
              <a:t>ekonomi</a:t>
            </a:r>
            <a:r>
              <a:rPr lang="en-US" sz="2400" dirty="0" smtClean="0"/>
              <a:t>, </a:t>
            </a:r>
            <a:r>
              <a:rPr lang="en-US" sz="2400" dirty="0" err="1" smtClean="0"/>
              <a:t>kebijakan</a:t>
            </a:r>
            <a:endParaRPr lang="en-US" sz="2400" dirty="0" smtClean="0"/>
          </a:p>
          <a:p>
            <a:pPr eaLnBrk="1" hangingPunct="1">
              <a:lnSpc>
                <a:spcPct val="90000"/>
              </a:lnSpc>
              <a:buFontTx/>
              <a:buChar char="-"/>
              <a:defRPr/>
            </a:pPr>
            <a:endParaRPr lang="en-US" sz="1100" dirty="0" smtClean="0"/>
          </a:p>
          <a:p>
            <a:pPr eaLnBrk="1" hangingPunct="1">
              <a:lnSpc>
                <a:spcPct val="90000"/>
              </a:lnSpc>
              <a:buFontTx/>
              <a:buChar char="-"/>
              <a:defRPr/>
            </a:pPr>
            <a:r>
              <a:rPr lang="en-US" sz="2400" dirty="0" err="1" smtClean="0"/>
              <a:t>Tujuan</a:t>
            </a:r>
            <a:r>
              <a:rPr lang="en-US" sz="2400" dirty="0" smtClean="0"/>
              <a:t> </a:t>
            </a:r>
            <a:r>
              <a:rPr lang="en-US" sz="2400" dirty="0" err="1" smtClean="0"/>
              <a:t>Utama</a:t>
            </a:r>
            <a:r>
              <a:rPr lang="en-US" sz="2400" dirty="0" smtClean="0"/>
              <a:t> Sustainable Development – </a:t>
            </a:r>
            <a:r>
              <a:rPr lang="en-US" sz="2400" dirty="0" err="1" smtClean="0"/>
              <a:t>mengurangi</a:t>
            </a:r>
            <a:r>
              <a:rPr lang="en-US" sz="2400" dirty="0" smtClean="0"/>
              <a:t> </a:t>
            </a:r>
            <a:r>
              <a:rPr lang="en-US" sz="2400" dirty="0" err="1" smtClean="0"/>
              <a:t>kemiskinan</a:t>
            </a:r>
            <a:r>
              <a:rPr lang="en-US" sz="2400" dirty="0" smtClean="0"/>
              <a:t> – </a:t>
            </a:r>
            <a:r>
              <a:rPr lang="en-US" sz="2400" dirty="0" err="1" smtClean="0"/>
              <a:t>tidak</a:t>
            </a:r>
            <a:r>
              <a:rPr lang="en-US" sz="2400" dirty="0" smtClean="0"/>
              <a:t> </a:t>
            </a:r>
            <a:r>
              <a:rPr lang="en-US" sz="2400" dirty="0" err="1" smtClean="0"/>
              <a:t>merusak</a:t>
            </a:r>
            <a:r>
              <a:rPr lang="en-US" sz="2400" dirty="0" smtClean="0"/>
              <a:t> </a:t>
            </a:r>
            <a:r>
              <a:rPr lang="en-US" sz="2400" dirty="0" err="1" smtClean="0"/>
              <a:t>lingkungan</a:t>
            </a:r>
            <a:endParaRPr lang="en-US" sz="2400" dirty="0" smtClean="0"/>
          </a:p>
          <a:p>
            <a:pPr marL="274320" indent="-274320" algn="just" eaLnBrk="1" fontAlgn="auto" hangingPunct="1">
              <a:lnSpc>
                <a:spcPct val="90000"/>
              </a:lnSpc>
              <a:spcAft>
                <a:spcPts val="0"/>
              </a:spcAft>
              <a:buFontTx/>
              <a:buChar char="-"/>
              <a:defRPr/>
            </a:pPr>
            <a:endParaRPr lang="en-US" sz="2400" b="1" dirty="0" smtClean="0"/>
          </a:p>
          <a:p>
            <a:pPr marL="274320" indent="-274320" algn="just" eaLnBrk="1" fontAlgn="auto" hangingPunct="1">
              <a:lnSpc>
                <a:spcPct val="90000"/>
              </a:lnSpc>
              <a:spcAft>
                <a:spcPts val="0"/>
              </a:spcAft>
              <a:buFontTx/>
              <a:buChar char="-"/>
              <a:defRPr/>
            </a:pPr>
            <a:endParaRPr lang="en-US" sz="2400" b="1" dirty="0" smtClean="0"/>
          </a:p>
          <a:p>
            <a:pPr eaLnBrk="1" hangingPunct="1">
              <a:buFontTx/>
              <a:buChar char="-"/>
              <a:defRPr/>
            </a:pPr>
            <a:endParaRPr lang="en-US" dirty="0" smtClean="0"/>
          </a:p>
          <a:p>
            <a:pPr eaLnBrk="1" hangingPunct="1">
              <a:buFontTx/>
              <a:buChar char="-"/>
              <a:defRPr/>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0" y="188640"/>
            <a:ext cx="8316416" cy="1143000"/>
          </a:xfrm>
        </p:spPr>
        <p:txBody>
          <a:bodyPr>
            <a:noAutofit/>
          </a:bodyPr>
          <a:lstStyle/>
          <a:p>
            <a:pPr algn="ctr" eaLnBrk="1" fontAlgn="auto" hangingPunct="1">
              <a:spcAft>
                <a:spcPts val="0"/>
              </a:spcAft>
              <a:defRPr/>
            </a:pPr>
            <a:r>
              <a:rPr lang="en-US" sz="3200" dirty="0" err="1" smtClean="0">
                <a:solidFill>
                  <a:srgbClr val="660066"/>
                </a:solidFill>
              </a:rPr>
              <a:t>Pengertian</a:t>
            </a:r>
            <a:r>
              <a:rPr lang="en-US" sz="3200" dirty="0" smtClean="0">
                <a:solidFill>
                  <a:srgbClr val="660066"/>
                </a:solidFill>
              </a:rPr>
              <a:t>, </a:t>
            </a:r>
            <a:r>
              <a:rPr lang="en-US" sz="3200" dirty="0" err="1" smtClean="0">
                <a:solidFill>
                  <a:srgbClr val="660066"/>
                </a:solidFill>
              </a:rPr>
              <a:t>Definisi</a:t>
            </a:r>
            <a:r>
              <a:rPr lang="en-US" sz="3200" dirty="0" smtClean="0">
                <a:solidFill>
                  <a:srgbClr val="660066"/>
                </a:solidFill>
              </a:rPr>
              <a:t> Sustainable Development </a:t>
            </a:r>
            <a:r>
              <a:rPr lang="en-US" sz="3200" dirty="0" err="1" smtClean="0">
                <a:solidFill>
                  <a:srgbClr val="660066"/>
                </a:solidFill>
              </a:rPr>
              <a:t>dan</a:t>
            </a:r>
            <a:r>
              <a:rPr lang="en-US" sz="3200" dirty="0" smtClean="0">
                <a:solidFill>
                  <a:srgbClr val="660066"/>
                </a:solidFill>
              </a:rPr>
              <a:t> Sustainable Tourism</a:t>
            </a:r>
            <a:endParaRPr lang="en-US" sz="3200" dirty="0" smtClean="0"/>
          </a:p>
        </p:txBody>
      </p:sp>
      <p:sp>
        <p:nvSpPr>
          <p:cNvPr id="11267" name="Rectangle 3"/>
          <p:cNvSpPr>
            <a:spLocks noGrp="1" noChangeArrowheads="1"/>
          </p:cNvSpPr>
          <p:nvPr>
            <p:ph idx="1"/>
          </p:nvPr>
        </p:nvSpPr>
        <p:spPr>
          <a:xfrm>
            <a:off x="179388" y="1609725"/>
            <a:ext cx="7777162" cy="4846638"/>
          </a:xfrm>
        </p:spPr>
        <p:txBody>
          <a:bodyPr/>
          <a:lstStyle/>
          <a:p>
            <a:pPr algn="just" eaLnBrk="1" hangingPunct="1">
              <a:buFont typeface="Arial" charset="0"/>
              <a:buChar char="•"/>
            </a:pPr>
            <a:r>
              <a:rPr lang="en-US" smtClean="0"/>
              <a:t>Definisi sustainable tourism </a:t>
            </a:r>
            <a:r>
              <a:rPr lang="en-US" smtClean="0">
                <a:sym typeface="Wingdings" pitchFamily="2" charset="2"/>
              </a:rPr>
              <a:t></a:t>
            </a:r>
            <a:r>
              <a:rPr lang="en-US" smtClean="0"/>
              <a:t> industri wisata - ramah lingkungan – berkelanjutan</a:t>
            </a:r>
          </a:p>
          <a:p>
            <a:pPr algn="just" eaLnBrk="1" hangingPunct="1">
              <a:buFont typeface="Arial" charset="0"/>
              <a:buChar char="•"/>
            </a:pPr>
            <a:endParaRPr lang="en-US" sz="1100" smtClean="0"/>
          </a:p>
          <a:p>
            <a:pPr algn="just" eaLnBrk="1" hangingPunct="1">
              <a:buFont typeface="Arial" charset="0"/>
              <a:buChar char="•"/>
            </a:pPr>
            <a:r>
              <a:rPr lang="en-US" smtClean="0"/>
              <a:t>Sustainable tourism (WTO) </a:t>
            </a:r>
            <a:r>
              <a:rPr lang="en-US" smtClean="0">
                <a:sym typeface="Wingdings" pitchFamily="2" charset="2"/>
              </a:rPr>
              <a:t> setiap bentuk pembangunan, penggunaan barang publik ataupun aktifitas wisata yang menekankan pada preservasi sumberdaya alam, budaya dan sosial dalam jangka panjang dan berkontribusi secara positif terhadap pembangunan ekonomi dan kesejahteraan masyarakat yang tinggal, bekerja dan berwisata di area tsb.</a:t>
            </a:r>
            <a:endParaRPr lang="en-US" smtClean="0"/>
          </a:p>
          <a:p>
            <a:pPr algn="just" eaLnBrk="1" hangingPunct="1">
              <a:buFont typeface="Wingdings 2" pitchFamily="18" charset="2"/>
              <a:buNone/>
            </a:pPr>
            <a:endParaRPr lang="en-US" smtClean="0"/>
          </a:p>
          <a:p>
            <a:pPr algn="just" eaLnBrk="1" hangingPunct="1">
              <a:buFont typeface="Wingdings 2" pitchFamily="18" charset="2"/>
              <a:buNone/>
            </a:pP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3284538"/>
            <a:ext cx="7239000" cy="3171825"/>
          </a:xfrm>
        </p:spPr>
        <p:txBody>
          <a:bodyPr/>
          <a:lstStyle/>
          <a:p>
            <a:pPr algn="just" eaLnBrk="1" hangingPunct="1">
              <a:buFont typeface="Wingdings 2" pitchFamily="18" charset="2"/>
              <a:buNone/>
            </a:pPr>
            <a:r>
              <a:rPr lang="en-US" smtClean="0"/>
              <a:t>   Sustainable tourism means making </a:t>
            </a:r>
            <a:r>
              <a:rPr lang="en-GB" smtClean="0"/>
              <a:t>low impact on the environment and local culture, while helping to generate future employment for local people. The positive of sustainable tourism is to ensure that development is a positive experience for local people; tourism companies; and tourists themselves</a:t>
            </a:r>
            <a:endParaRPr lang="en-US" smtClean="0"/>
          </a:p>
          <a:p>
            <a:pPr eaLnBrk="1" hangingPunct="1">
              <a:buFont typeface="Wingdings 2" pitchFamily="18" charset="2"/>
              <a:buNone/>
            </a:pPr>
            <a:endParaRPr lang="de-DE" smtClean="0"/>
          </a:p>
        </p:txBody>
      </p:sp>
      <p:pic>
        <p:nvPicPr>
          <p:cNvPr id="12291" name="Picture 2"/>
          <p:cNvPicPr>
            <a:picLocks noChangeAspect="1" noChangeArrowheads="1"/>
          </p:cNvPicPr>
          <p:nvPr/>
        </p:nvPicPr>
        <p:blipFill>
          <a:blip r:embed="rId2" cstate="print"/>
          <a:srcRect/>
          <a:stretch>
            <a:fillRect/>
          </a:stretch>
        </p:blipFill>
        <p:spPr bwMode="auto">
          <a:xfrm>
            <a:off x="0" y="0"/>
            <a:ext cx="3995738" cy="2852738"/>
          </a:xfrm>
          <a:prstGeom prst="rect">
            <a:avLst/>
          </a:prstGeom>
          <a:noFill/>
          <a:ln w="9525">
            <a:noFill/>
            <a:miter lim="800000"/>
            <a:headEnd/>
            <a:tailEnd/>
          </a:ln>
        </p:spPr>
      </p:pic>
      <p:pic>
        <p:nvPicPr>
          <p:cNvPr id="12292" name="Picture 3"/>
          <p:cNvPicPr>
            <a:picLocks noChangeAspect="1" noChangeArrowheads="1"/>
          </p:cNvPicPr>
          <p:nvPr/>
        </p:nvPicPr>
        <p:blipFill>
          <a:blip r:embed="rId3" cstate="print"/>
          <a:srcRect/>
          <a:stretch>
            <a:fillRect/>
          </a:stretch>
        </p:blipFill>
        <p:spPr bwMode="auto">
          <a:xfrm>
            <a:off x="3995738" y="0"/>
            <a:ext cx="4176712" cy="285273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320040"/>
            <a:ext cx="7239000" cy="1143000"/>
          </a:xfrm>
        </p:spPr>
        <p:txBody>
          <a:bodyPr/>
          <a:lstStyle/>
          <a:p>
            <a:pPr eaLnBrk="1" fontAlgn="auto" hangingPunct="1">
              <a:spcAft>
                <a:spcPts val="0"/>
              </a:spcAft>
              <a:defRPr/>
            </a:pPr>
            <a:r>
              <a:rPr lang="en-US" smtClean="0"/>
              <a:t>Syarat Sustainable tourism</a:t>
            </a:r>
          </a:p>
        </p:txBody>
      </p:sp>
      <p:sp>
        <p:nvSpPr>
          <p:cNvPr id="13315" name="Rectangle 3"/>
          <p:cNvSpPr>
            <a:spLocks noGrp="1" noChangeArrowheads="1"/>
          </p:cNvSpPr>
          <p:nvPr>
            <p:ph idx="1"/>
          </p:nvPr>
        </p:nvSpPr>
        <p:spPr/>
        <p:txBody>
          <a:bodyPr/>
          <a:lstStyle/>
          <a:p>
            <a:pPr eaLnBrk="1" hangingPunct="1">
              <a:lnSpc>
                <a:spcPct val="90000"/>
              </a:lnSpc>
              <a:buFontTx/>
              <a:buNone/>
            </a:pPr>
            <a:r>
              <a:rPr lang="en-US" sz="2800" smtClean="0"/>
              <a:t>1. Alam, sejarah, budaya, sumberdaya lainnya – dikonservasi – untuk masa datang – masa kini: untung</a:t>
            </a:r>
          </a:p>
          <a:p>
            <a:pPr eaLnBrk="1" hangingPunct="1">
              <a:lnSpc>
                <a:spcPct val="90000"/>
              </a:lnSpc>
              <a:buFontTx/>
              <a:buNone/>
            </a:pPr>
            <a:r>
              <a:rPr lang="en-US" sz="2800" smtClean="0"/>
              <a:t>2. Pembangunan wisata – rencana &amp; kelola – non masalah lingkungan &amp; sosial</a:t>
            </a:r>
          </a:p>
          <a:p>
            <a:pPr eaLnBrk="1" hangingPunct="1">
              <a:lnSpc>
                <a:spcPct val="90000"/>
              </a:lnSpc>
              <a:buFontTx/>
              <a:buNone/>
            </a:pPr>
            <a:r>
              <a:rPr lang="en-US" sz="2800" smtClean="0"/>
              <a:t>3. Lingkungan wisata – kelola dan bangun – seperlunya – kualitas lingkungan</a:t>
            </a:r>
          </a:p>
          <a:p>
            <a:pPr eaLnBrk="1" hangingPunct="1">
              <a:lnSpc>
                <a:spcPct val="90000"/>
              </a:lnSpc>
              <a:buFontTx/>
              <a:buNone/>
            </a:pPr>
            <a:r>
              <a:rPr lang="en-US" sz="2800" smtClean="0"/>
              <a:t>4. Kepuasan wisatawan – marketability &amp; popularity</a:t>
            </a:r>
          </a:p>
          <a:p>
            <a:pPr eaLnBrk="1" hangingPunct="1">
              <a:lnSpc>
                <a:spcPct val="90000"/>
              </a:lnSpc>
              <a:buFontTx/>
              <a:buNone/>
            </a:pPr>
            <a:r>
              <a:rPr lang="en-US" sz="2800" smtClean="0"/>
              <a:t>5. Keuntungan wisata - masyarakat luas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539750" y="1052513"/>
            <a:ext cx="8229600" cy="4530725"/>
          </a:xfrm>
        </p:spPr>
        <p:txBody>
          <a:bodyPr/>
          <a:lstStyle/>
          <a:p>
            <a:pPr marL="609600" indent="-609600" eaLnBrk="1" hangingPunct="1">
              <a:lnSpc>
                <a:spcPct val="80000"/>
              </a:lnSpc>
              <a:buFontTx/>
              <a:buNone/>
            </a:pPr>
            <a:r>
              <a:rPr lang="en-US" sz="2800" smtClean="0"/>
              <a:t>Syarat Lain :</a:t>
            </a:r>
          </a:p>
          <a:p>
            <a:pPr marL="609600" indent="-609600" eaLnBrk="1" hangingPunct="1">
              <a:lnSpc>
                <a:spcPct val="80000"/>
              </a:lnSpc>
              <a:buFontTx/>
              <a:buNone/>
            </a:pPr>
            <a:r>
              <a:rPr lang="en-US" sz="2800" smtClean="0"/>
              <a:t>1.  Masyarakat – pertahankan budaya asli</a:t>
            </a:r>
          </a:p>
          <a:p>
            <a:pPr marL="609600" indent="-609600" eaLnBrk="1" hangingPunct="1">
              <a:lnSpc>
                <a:spcPct val="80000"/>
              </a:lnSpc>
              <a:buFontTx/>
              <a:buNone/>
            </a:pPr>
            <a:r>
              <a:rPr lang="en-US" sz="2800" smtClean="0"/>
              <a:t>2.  Tempat wisata – tetap menarik wisatawan</a:t>
            </a:r>
          </a:p>
          <a:p>
            <a:pPr marL="609600" indent="-609600" eaLnBrk="1" hangingPunct="1">
              <a:lnSpc>
                <a:spcPct val="80000"/>
              </a:lnSpc>
              <a:buFontTx/>
              <a:buNone/>
            </a:pPr>
            <a:r>
              <a:rPr lang="en-US" sz="2800" smtClean="0"/>
              <a:t>3.  Lingkungan tidak dirusak</a:t>
            </a:r>
          </a:p>
          <a:p>
            <a:pPr marL="609600" indent="-609600" eaLnBrk="1" hangingPunct="1">
              <a:lnSpc>
                <a:spcPct val="80000"/>
              </a:lnSpc>
              <a:buFontTx/>
              <a:buNone/>
            </a:pPr>
            <a:r>
              <a:rPr lang="en-US" sz="2800" smtClean="0"/>
              <a:t>4.  Efektif politikal frame work</a:t>
            </a:r>
          </a:p>
          <a:p>
            <a:pPr marL="609600" indent="-609600" eaLnBrk="1" hangingPunct="1">
              <a:lnSpc>
                <a:spcPct val="80000"/>
              </a:lnSpc>
              <a:buFontTx/>
              <a:buChar char="-"/>
            </a:pPr>
            <a:endParaRPr lang="en-US" sz="2800" smtClean="0"/>
          </a:p>
          <a:p>
            <a:pPr marL="609600" indent="-609600" eaLnBrk="1" hangingPunct="1">
              <a:lnSpc>
                <a:spcPct val="80000"/>
              </a:lnSpc>
              <a:buFont typeface="Wingdings" pitchFamily="2" charset="2"/>
              <a:buNone/>
            </a:pPr>
            <a:r>
              <a:rPr lang="en-US" sz="2800" smtClean="0"/>
              <a:t>Sustainable tourism untuk alasan:</a:t>
            </a:r>
          </a:p>
          <a:p>
            <a:pPr marL="609600" indent="-609600" eaLnBrk="1" hangingPunct="1">
              <a:lnSpc>
                <a:spcPct val="80000"/>
              </a:lnSpc>
              <a:buFont typeface="Wingdings" pitchFamily="2" charset="2"/>
              <a:buAutoNum type="arabicPeriod"/>
            </a:pPr>
            <a:r>
              <a:rPr lang="en-US" sz="2800" smtClean="0"/>
              <a:t>Ekonomi</a:t>
            </a:r>
          </a:p>
          <a:p>
            <a:pPr marL="609600" indent="-609600" eaLnBrk="1" hangingPunct="1">
              <a:lnSpc>
                <a:spcPct val="80000"/>
              </a:lnSpc>
              <a:buFont typeface="Wingdings" pitchFamily="2" charset="2"/>
              <a:buAutoNum type="arabicPeriod"/>
            </a:pPr>
            <a:r>
              <a:rPr lang="en-US" sz="2800" smtClean="0"/>
              <a:t>Public Relation</a:t>
            </a:r>
          </a:p>
          <a:p>
            <a:pPr marL="609600" indent="-609600" eaLnBrk="1" hangingPunct="1">
              <a:lnSpc>
                <a:spcPct val="80000"/>
              </a:lnSpc>
              <a:buFont typeface="Wingdings" pitchFamily="2" charset="2"/>
              <a:buAutoNum type="arabicPeriod"/>
            </a:pPr>
            <a:r>
              <a:rPr lang="en-US" sz="2800" smtClean="0"/>
              <a:t>Marketing</a:t>
            </a:r>
          </a:p>
          <a:p>
            <a:pPr marL="609600" indent="-609600" eaLnBrk="1" hangingPunct="1">
              <a:lnSpc>
                <a:spcPct val="80000"/>
              </a:lnSpc>
              <a:buFontTx/>
              <a:buNone/>
            </a:pPr>
            <a:endParaRPr lang="en-US" sz="28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110</TotalTime>
  <Words>750</Words>
  <Application>Microsoft Office PowerPoint</Application>
  <PresentationFormat>On-screen Show (4:3)</PresentationFormat>
  <Paragraphs>97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SUSTAINABLE TOURISM</vt:lpstr>
      <vt:lpstr>SUSTAINABLE TOURISM</vt:lpstr>
      <vt:lpstr>Latar Belakang Sustainable Tourism</vt:lpstr>
      <vt:lpstr>Latar Belakang Sustainable Tourism (2)</vt:lpstr>
      <vt:lpstr>Pengertian, Definisi Sustainable Development dan Sustainable Tourism</vt:lpstr>
      <vt:lpstr>Pengertian, Definisi Sustainable Development dan Sustainable Tourism</vt:lpstr>
      <vt:lpstr>Slide 7</vt:lpstr>
      <vt:lpstr>Syarat Sustainable tourism</vt:lpstr>
      <vt:lpstr>Slide 9</vt:lpstr>
      <vt:lpstr>Tujuan Utama Sustainable Tourism</vt:lpstr>
      <vt:lpstr>Konsep Sustainable Tourism</vt:lpstr>
      <vt:lpstr>BAGAN CAPITAL ASSETS DAN HUMAN WELL BEING</vt:lpstr>
      <vt:lpstr>Slide 13</vt:lpstr>
      <vt:lpstr>Weak vs strong sustainability</vt:lpstr>
      <vt:lpstr>Slide 15</vt:lpstr>
      <vt:lpstr>Indikator Sustainable Tourism</vt:lpstr>
      <vt:lpstr>Indikator sustainable tourism</vt:lpstr>
      <vt:lpstr>Indikator sustainable tourism</vt:lpstr>
      <vt:lpstr>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WISATA (ESL 332)</dc:title>
  <dc:creator>User</dc:creator>
  <cp:lastModifiedBy>Dept-ESL</cp:lastModifiedBy>
  <cp:revision>58</cp:revision>
  <dcterms:created xsi:type="dcterms:W3CDTF">2007-07-07T18:01:02Z</dcterms:created>
  <dcterms:modified xsi:type="dcterms:W3CDTF">2011-09-20T18:39:05Z</dcterms:modified>
</cp:coreProperties>
</file>